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1" r:id="rId1"/>
    <p:sldMasterId id="2147483699" r:id="rId2"/>
  </p:sldMasterIdLst>
  <p:notesMasterIdLst>
    <p:notesMasterId r:id="rId45"/>
  </p:notesMasterIdLst>
  <p:handoutMasterIdLst>
    <p:handoutMasterId r:id="rId46"/>
  </p:handoutMasterIdLst>
  <p:sldIdLst>
    <p:sldId id="578" r:id="rId3"/>
    <p:sldId id="579" r:id="rId4"/>
    <p:sldId id="521" r:id="rId5"/>
    <p:sldId id="610" r:id="rId6"/>
    <p:sldId id="580" r:id="rId7"/>
    <p:sldId id="523" r:id="rId8"/>
    <p:sldId id="526" r:id="rId9"/>
    <p:sldId id="466" r:id="rId10"/>
    <p:sldId id="586" r:id="rId11"/>
    <p:sldId id="588" r:id="rId12"/>
    <p:sldId id="587" r:id="rId13"/>
    <p:sldId id="589" r:id="rId14"/>
    <p:sldId id="590" r:id="rId15"/>
    <p:sldId id="600" r:id="rId16"/>
    <p:sldId id="591" r:id="rId17"/>
    <p:sldId id="592" r:id="rId18"/>
    <p:sldId id="593" r:id="rId19"/>
    <p:sldId id="594" r:id="rId20"/>
    <p:sldId id="595" r:id="rId21"/>
    <p:sldId id="596" r:id="rId22"/>
    <p:sldId id="605" r:id="rId23"/>
    <p:sldId id="597" r:id="rId24"/>
    <p:sldId id="607" r:id="rId25"/>
    <p:sldId id="608" r:id="rId26"/>
    <p:sldId id="606" r:id="rId27"/>
    <p:sldId id="609" r:id="rId28"/>
    <p:sldId id="567" r:id="rId29"/>
    <p:sldId id="604" r:id="rId30"/>
    <p:sldId id="571" r:id="rId31"/>
    <p:sldId id="573" r:id="rId32"/>
    <p:sldId id="574" r:id="rId33"/>
    <p:sldId id="601" r:id="rId34"/>
    <p:sldId id="602" r:id="rId35"/>
    <p:sldId id="611" r:id="rId36"/>
    <p:sldId id="612" r:id="rId37"/>
    <p:sldId id="613" r:id="rId38"/>
    <p:sldId id="614" r:id="rId39"/>
    <p:sldId id="581" r:id="rId40"/>
    <p:sldId id="582" r:id="rId41"/>
    <p:sldId id="583" r:id="rId42"/>
    <p:sldId id="584" r:id="rId43"/>
    <p:sldId id="585" r:id="rId44"/>
  </p:sldIdLst>
  <p:sldSz cx="12192000" cy="6858000"/>
  <p:notesSz cx="9856788" cy="6784975"/>
  <p:kinsoku lang="ko-KR" invalStChars="!%),.:;?]}’”〕〉》」』】°′″℃￠！％），．：；？］｝" invalEndChars="([\{‘“〔〈《「『【＄（［￦｛"/>
  <p:defaultTextStyle>
    <a:defPPr>
      <a:defRPr lang="ko-KR"/>
    </a:defPPr>
    <a:lvl1pPr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1pPr>
    <a:lvl2pPr marL="4572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2pPr>
    <a:lvl3pPr marL="9144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3pPr>
    <a:lvl4pPr marL="13716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4pPr>
    <a:lvl5pPr marL="1828800" algn="l" rtl="0" fontAlgn="base">
      <a:lnSpc>
        <a:spcPct val="130000"/>
      </a:lnSpc>
      <a:spcBef>
        <a:spcPct val="0"/>
      </a:spcBef>
      <a:spcAft>
        <a:spcPct val="0"/>
      </a:spcAft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신명조" charset="-127"/>
        <a:ea typeface="신명조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1487">
          <p15:clr>
            <a:srgbClr val="A4A3A4"/>
          </p15:clr>
        </p15:guide>
        <p15:guide id="2" pos="4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  <a:srgbClr val="FFFF99"/>
    <a:srgbClr val="CCECFF"/>
    <a:srgbClr val="66CCFF"/>
    <a:srgbClr val="66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1" autoAdjust="0"/>
    <p:restoredTop sz="94660"/>
  </p:normalViewPr>
  <p:slideViewPr>
    <p:cSldViewPr snapToGrid="0">
      <p:cViewPr varScale="1">
        <p:scale>
          <a:sx n="77" d="100"/>
          <a:sy n="77" d="100"/>
        </p:scale>
        <p:origin x="-44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48"/>
    </p:cViewPr>
  </p:sorterViewPr>
  <p:notesViewPr>
    <p:cSldViewPr snapToGrid="0">
      <p:cViewPr varScale="1">
        <p:scale>
          <a:sx n="74" d="100"/>
          <a:sy n="74" d="100"/>
        </p:scale>
        <p:origin x="-2256" y="-102"/>
      </p:cViewPr>
      <p:guideLst>
        <p:guide orient="horz" pos="1487"/>
        <p:guide pos="4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4271963" cy="33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6413" y="-1588"/>
            <a:ext cx="4271962" cy="33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6445250"/>
            <a:ext cx="4271963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6413" y="6445250"/>
            <a:ext cx="42719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fld id="{C81EF756-80DC-48D6-937B-AB0BC24132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963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11-21T03:30:14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19456 5133 0,'35'0'78,"53"-18"-62,0-17-16,36 17 16,52 1-1,-70-1 1,88 0-1,-88 18 17,-18 0-17,18-17 1,-35-1 0,-1 18-1,54-35 1,-19 17-1,19 18 1,-1 0 0,1 0-1,17 0 1,-53-17 0,-17 17-1,-54 0 1,1-18-1</inkml:trace>
  <inkml:trace contextRef="#ctx0" brushRef="#br0" timeOffset="1281.131">19720 5327 0,'18'0'31,"0"-18"0,17 1-15,-18-1-1,54 0 1,17-17-16,0-18 16,71 0 15,35 0-31,-35 53 31,17-17-15,-17-1-1,-53-17 1,-71 35 0,0 0 93,-17 0-93,0 0-1,17 0 1,18 0 0,-35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4271963" cy="33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6413" y="-1588"/>
            <a:ext cx="4271962" cy="33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4938" y="514350"/>
            <a:ext cx="4506912" cy="2535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4450" y="3222625"/>
            <a:ext cx="7227888" cy="3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7625" rIns="92075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6445250"/>
            <a:ext cx="4271963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6413" y="6445250"/>
            <a:ext cx="42719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defRPr sz="1000" i="1">
                <a:latin typeface="Arial" pitchFamily="34" charset="0"/>
                <a:ea typeface="돋움" pitchFamily="50" charset="-127"/>
              </a:defRPr>
            </a:lvl1pPr>
          </a:lstStyle>
          <a:p>
            <a:fld id="{43F1DB30-712C-49EC-945D-965359937F1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5777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23925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60375" algn="l" defTabSz="923925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9163" algn="l" defTabSz="923925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81125" algn="l" defTabSz="923925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39913" algn="l" defTabSz="923925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B991E-DC8D-4F6D-8034-230CB85F5E52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61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95ACE4-7CBD-46DA-AF0F-475498E168B9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466226-1C2E-44B7-AB1F-C8961B43C4DE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67000" y="509588"/>
            <a:ext cx="4522788" cy="2544762"/>
          </a:xfrm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endParaRPr lang="ko-KR" altLang="ko-KR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343EDA-D837-4674-8865-78B1497A4A15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66FBF9-C406-4715-92A9-A536F0AE239C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70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DEE4BE-0859-4FEB-906B-6304E387361A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71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8ACCA7-0C55-4A7C-A3AD-F8304555C38B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71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A3948-CCFE-43C2-B515-974576A1783C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71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4938" y="514350"/>
            <a:ext cx="4506912" cy="2535238"/>
          </a:xfrm>
          <a:ln/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3" cy="1828800"/>
          </a:xfrm>
        </p:spPr>
        <p:txBody>
          <a:bodyPr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09" y="3733800"/>
            <a:ext cx="6858003" cy="9144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33083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3"/>
          <p:cNvGrpSpPr>
            <a:grpSpLocks noChangeAspect="1"/>
          </p:cNvGrpSpPr>
          <p:nvPr/>
        </p:nvGrpSpPr>
        <p:grpSpPr>
          <a:xfrm rot="16200000" flipV="1">
            <a:off x="274315" y="1102305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grpSp>
        <p:nvGrpSpPr>
          <p:cNvPr id="20" name="Group 97"/>
          <p:cNvGrpSpPr/>
          <p:nvPr/>
        </p:nvGrpSpPr>
        <p:grpSpPr>
          <a:xfrm>
            <a:off x="5322490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1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2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4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6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7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8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9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0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1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grpSp>
        <p:nvGrpSpPr>
          <p:cNvPr id="33" name="Group 111"/>
          <p:cNvGrpSpPr/>
          <p:nvPr/>
        </p:nvGrpSpPr>
        <p:grpSpPr>
          <a:xfrm>
            <a:off x="5322490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7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8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9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0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1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2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3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4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5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5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1" y="529603"/>
            <a:ext cx="2993367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1" y="3456066"/>
            <a:ext cx="2993367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5" y="2484994"/>
            <a:ext cx="2286000" cy="3248729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6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F185-54C8-4316-A91A-FF008F91252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4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8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99591"/>
      </p:ext>
    </p:extLst>
  </p:cSld>
  <p:clrMapOvr>
    <a:masterClrMapping/>
  </p:clrMapOvr>
  <p:transition spd="med">
    <p:fade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4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5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64684" y="6019800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87476A0-0983-4561-8D80-11D804FA88BA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8075084" y="6019800"/>
            <a:ext cx="1397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2321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94784" y="781050"/>
            <a:ext cx="6434667" cy="5054600"/>
            <a:chOff x="5162444" y="781398"/>
            <a:chExt cx="6433398" cy="5053665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 rot="16200000" flipV="1">
              <a:off x="3342447" y="3274900"/>
              <a:ext cx="3828342" cy="19046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 rot="16200000" flipV="1">
              <a:off x="9564747" y="3299767"/>
              <a:ext cx="3837865" cy="16930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17" name="Freeform 41"/>
              <p:cNvSpPr>
                <a:spLocks/>
              </p:cNvSpPr>
              <p:nvPr/>
            </p:nvSpPr>
            <p:spPr bwMode="auto">
              <a:xfrm rot="16200000" flipV="1">
                <a:off x="9392238" y="4188307"/>
                <a:ext cx="15872" cy="3087178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>
                  <a:solidFill>
                    <a:srgbClr val="9A5315"/>
                  </a:solidFill>
                </a:endParaRPr>
              </a:p>
            </p:txBody>
          </p:sp>
          <p:sp>
            <p:nvSpPr>
              <p:cNvPr id="18" name="Freeform 44"/>
              <p:cNvSpPr>
                <a:spLocks/>
              </p:cNvSpPr>
              <p:nvPr/>
            </p:nvSpPr>
            <p:spPr bwMode="auto">
              <a:xfrm rot="16200000" flipV="1">
                <a:off x="9367717" y="-651959"/>
                <a:ext cx="12698" cy="303496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>
                  <a:solidFill>
                    <a:srgbClr val="9A5315"/>
                  </a:solidFill>
                </a:endParaRPr>
              </a:p>
            </p:txBody>
          </p:sp>
        </p:grpSp>
        <p:sp>
          <p:nvSpPr>
            <p:cNvPr id="9" name="Freeform 45"/>
            <p:cNvSpPr>
              <a:spLocks noEditPoints="1"/>
            </p:cNvSpPr>
            <p:nvPr/>
          </p:nvSpPr>
          <p:spPr bwMode="auto">
            <a:xfrm rot="16200000" flipV="1">
              <a:off x="5185984" y="5322663"/>
              <a:ext cx="477750" cy="524830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0" name="Freeform 46"/>
            <p:cNvSpPr>
              <a:spLocks noEditPoints="1"/>
            </p:cNvSpPr>
            <p:nvPr/>
          </p:nvSpPr>
          <p:spPr bwMode="auto">
            <a:xfrm rot="16200000" flipV="1">
              <a:off x="5196566" y="5324250"/>
              <a:ext cx="477749" cy="512132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1" name="Freeform 47"/>
            <p:cNvSpPr>
              <a:spLocks noEditPoints="1"/>
            </p:cNvSpPr>
            <p:nvPr/>
          </p:nvSpPr>
          <p:spPr bwMode="auto">
            <a:xfrm rot="16200000" flipV="1">
              <a:off x="11077358" y="5320811"/>
              <a:ext cx="507906" cy="520597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2" name="Freeform 48"/>
            <p:cNvSpPr>
              <a:spLocks noEditPoints="1"/>
            </p:cNvSpPr>
            <p:nvPr/>
          </p:nvSpPr>
          <p:spPr bwMode="auto">
            <a:xfrm rot="16200000" flipV="1">
              <a:off x="11092436" y="5320547"/>
              <a:ext cx="471401" cy="535412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3" name="Freeform 49"/>
            <p:cNvSpPr>
              <a:spLocks noEditPoints="1"/>
            </p:cNvSpPr>
            <p:nvPr/>
          </p:nvSpPr>
          <p:spPr bwMode="auto">
            <a:xfrm rot="16200000" flipV="1">
              <a:off x="11051697" y="772143"/>
              <a:ext cx="468226" cy="518482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 rot="16200000" flipV="1">
              <a:off x="11044291" y="785899"/>
              <a:ext cx="468226" cy="4909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5" name="Freeform 51"/>
            <p:cNvSpPr>
              <a:spLocks noEditPoints="1"/>
            </p:cNvSpPr>
            <p:nvPr/>
          </p:nvSpPr>
          <p:spPr bwMode="auto">
            <a:xfrm rot="16200000" flipV="1">
              <a:off x="5233070" y="721352"/>
              <a:ext cx="423785" cy="543877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6" name="Freeform 52"/>
            <p:cNvSpPr>
              <a:spLocks noEditPoints="1"/>
            </p:cNvSpPr>
            <p:nvPr/>
          </p:nvSpPr>
          <p:spPr bwMode="auto">
            <a:xfrm rot="16200000" flipV="1">
              <a:off x="5242328" y="750186"/>
              <a:ext cx="428546" cy="49097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3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158EF-78DB-40A0-82C3-F86A27D5B51E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21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051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76299-0676-4C01-9005-E32E03C49DC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8160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9" y="304800"/>
            <a:ext cx="1729531" cy="56769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04800"/>
            <a:ext cx="8633671" cy="56769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6A01E-3DC3-4BEB-81EC-0F08516CA1A5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08835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8000" y="274638"/>
            <a:ext cx="11277600" cy="60499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EEA-40AD-4B44-BFA0-C6605187143F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5080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B7072-0C66-46AF-B018-27D68845E22E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41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4"/>
          <p:cNvSpPr>
            <a:spLocks noGrp="1"/>
          </p:cNvSpPr>
          <p:nvPr>
            <p:ph sz="quarter" idx="14"/>
          </p:nvPr>
        </p:nvSpPr>
        <p:spPr>
          <a:xfrm>
            <a:off x="431800" y="1268884"/>
            <a:ext cx="11328400" cy="4824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5084" y="134938"/>
            <a:ext cx="1132628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9359900" y="65198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EF185-54C8-4316-A91A-FF008F91252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4878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November 12,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6075" indent="-346075">
              <a:buFont typeface="Wingdings" panose="05000000000000000000" pitchFamily="2" charset="2"/>
              <a:buChar char="§"/>
              <a:defRPr/>
            </a:lvl1pPr>
            <a:lvl2pPr marL="739775" indent="-282575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맑은 고딕" panose="020B0503020000020004" pitchFamily="50" charset="-127"/>
              <a:buChar char="–"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5C91E-4673-4C98-9FCE-B708850A3FF0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0941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November 12,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EF01A-A03C-40AF-9D75-416411E4E90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D78E-F8ED-4F20-A166-3A5DFC580D3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02F8-C01B-4252-9703-29D783519C19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8C95-24BF-45D9-A88D-F48B2B5E442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567B22-1E08-4C22-A222-A79FCC4DC793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277D-10DA-4897-8226-5F49EB91F423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379D-EA6F-4E44-BDF5-757F18D11B63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3B3F-CC7E-4B17-84EF-ECFCCFEA66BC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8000" y="274638"/>
            <a:ext cx="11277600" cy="60499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1150A6-9109-4FF2-B3F8-158C294B009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35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3" cy="18288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09" y="3733800"/>
            <a:ext cx="6858003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44180408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5080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5372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F87331-6A93-4081-8287-1C9120935907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9658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4"/>
          <p:cNvSpPr>
            <a:spLocks noGrp="1"/>
          </p:cNvSpPr>
          <p:nvPr>
            <p:ph sz="quarter" idx="14"/>
          </p:nvPr>
        </p:nvSpPr>
        <p:spPr>
          <a:xfrm>
            <a:off x="431800" y="1268884"/>
            <a:ext cx="11328400" cy="4824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5084" y="134938"/>
            <a:ext cx="1132628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9359900" y="65198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9EF4052D-EC37-4C7A-B51F-FDF66B0CF52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144240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3" y="1825625"/>
            <a:ext cx="4954588" cy="418795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4951415" cy="418795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B2F00-AE6E-4256-B023-0934AA3A5370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3570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7"/>
            <a:ext cx="4956048" cy="3476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7"/>
            <a:ext cx="4956048" cy="3476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38609-25A3-4EBB-A684-855680BF5FAD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3382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3CFD8-D655-47EC-B81F-1EBA4FACBC0A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564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024C-DD07-41BF-9078-5F0B930FF344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8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"/>
          <p:cNvGrpSpPr/>
          <p:nvPr/>
        </p:nvGrpSpPr>
        <p:grpSpPr>
          <a:xfrm>
            <a:off x="1052423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grpSp>
        <p:nvGrpSpPr>
          <p:cNvPr id="20" name="Group 21"/>
          <p:cNvGrpSpPr/>
          <p:nvPr/>
        </p:nvGrpSpPr>
        <p:grpSpPr>
          <a:xfrm>
            <a:off x="6763113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1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2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4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6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7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8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9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0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1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3" cy="121615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9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3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F185-54C8-4316-A91A-FF008F91252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34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84147"/>
      </p:ext>
    </p:extLst>
  </p:cSld>
  <p:clrMapOvr>
    <a:masterClrMapping/>
  </p:clrMapOvr>
  <p:transition spd="med">
    <p:fade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1"/>
          <p:cNvGrpSpPr>
            <a:grpSpLocks noChangeAspect="1"/>
          </p:cNvGrpSpPr>
          <p:nvPr/>
        </p:nvGrpSpPr>
        <p:grpSpPr>
          <a:xfrm rot="5400000">
            <a:off x="1045140" y="1678105"/>
            <a:ext cx="3123347" cy="308973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grpSp>
        <p:nvGrpSpPr>
          <p:cNvPr id="22" name="Group 83"/>
          <p:cNvGrpSpPr>
            <a:grpSpLocks noChangeAspect="1"/>
          </p:cNvGrpSpPr>
          <p:nvPr/>
        </p:nvGrpSpPr>
        <p:grpSpPr>
          <a:xfrm rot="5400000">
            <a:off x="4517136" y="1678105"/>
            <a:ext cx="3123347" cy="308973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grpSp>
        <p:nvGrpSpPr>
          <p:cNvPr id="35" name="Group 96"/>
          <p:cNvGrpSpPr>
            <a:grpSpLocks noChangeAspect="1"/>
          </p:cNvGrpSpPr>
          <p:nvPr/>
        </p:nvGrpSpPr>
        <p:grpSpPr>
          <a:xfrm rot="5400000">
            <a:off x="8019011" y="1678105"/>
            <a:ext cx="3123347" cy="3089731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  <p:sp>
          <p:nvSpPr>
            <p:cNvPr id="4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>
                <a:solidFill>
                  <a:srgbClr val="9A531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9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9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noProof="0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3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EF185-54C8-4316-A91A-FF008F91252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49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50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52173"/>
      </p:ext>
    </p:extLst>
  </p:cSld>
  <p:clrMapOvr>
    <a:masterClrMapping/>
  </p:clrMapOvr>
  <p:transition spd="med">
    <p:fad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5084" y="134938"/>
            <a:ext cx="1132628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ko-K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2967" y="850900"/>
            <a:ext cx="11298767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ko-KR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3884" y="6445250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fld id="{A87EF185-54C8-4316-A91A-FF008F912523}" type="slidenum">
              <a:rPr lang="en-US" altLang="ko-KR" smtClean="0">
                <a:solidFill>
                  <a:srgbClr val="D1E5F9">
                    <a:lumMod val="10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100" y="6434138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srgbClr val="9A5315"/>
                </a:solidFill>
              </a:rPr>
              <a:t>7장. 릴레이션 정규화</a:t>
            </a:r>
            <a:endParaRPr lang="en-US" altLang="ko-KR">
              <a:solidFill>
                <a:srgbClr val="9A531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084" y="6413500"/>
            <a:ext cx="1397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>
              <a:solidFill>
                <a:srgbClr val="9A53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4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4D290B"/>
          </a:solidFill>
          <a:latin typeface="서울한강체 EB" panose="02020603020101020101" pitchFamily="18" charset="-127"/>
          <a:ea typeface="서울한강체 EB" panose="02020603020101020101" pitchFamily="18" charset="-127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4D290B"/>
          </a:solidFill>
          <a:latin typeface="서울한강체 EB" pitchFamily="18" charset="-127"/>
          <a:ea typeface="서울한강체 EB" pitchFamily="18" charset="-127"/>
        </a:defRPr>
      </a:lvl9pPr>
    </p:titleStyle>
    <p:bodyStyle>
      <a:lvl1pPr marL="346075" indent="-346075" algn="l" rtl="0" eaLnBrk="1" fontAlgn="base" latinLnBrk="1" hangingPunct="1">
        <a:spcBef>
          <a:spcPts val="18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051729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39775" indent="-282575" algn="l" rtl="0" eaLnBrk="1" fontAlgn="base" latinLnBrk="1" hangingPunct="1">
        <a:spcBef>
          <a:spcPts val="12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51729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rtl="0" eaLnBrk="1" fontAlgn="base" latinLnBrk="1" hangingPunct="1">
        <a:spcBef>
          <a:spcPts val="800"/>
        </a:spcBef>
        <a:spcAft>
          <a:spcPct val="0"/>
        </a:spcAft>
        <a:buFont typeface="Arial" pitchFamily="34" charset="0"/>
        <a:buChar char="•"/>
        <a:defRPr kern="1200">
          <a:solidFill>
            <a:srgbClr val="051729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rtl="0" eaLnBrk="1" fontAlgn="base" latinLnBrk="1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051729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rtl="0" eaLnBrk="1" fontAlgn="base" latinLnBrk="1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051729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EF4052D-EC37-4C7A-B51F-FDF66B0CF525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4696" y="1752600"/>
            <a:ext cx="6136105" cy="1828800"/>
          </a:xfrm>
        </p:spPr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장 물리적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데이터베이스 설계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6370" y="4571616"/>
            <a:ext cx="8681508" cy="815930"/>
          </a:xfrm>
        </p:spPr>
        <p:txBody>
          <a:bodyPr>
            <a:noAutofit/>
          </a:bodyPr>
          <a:lstStyle/>
          <a:p>
            <a:pPr algn="r"/>
            <a:r>
              <a:rPr lang="ko-KR" altLang="en-US" sz="2000" dirty="0" smtClean="0"/>
              <a:t>동의과학대학 </a:t>
            </a:r>
            <a:r>
              <a:rPr lang="ko-KR" altLang="en-US" sz="2000" dirty="0" err="1" smtClean="0"/>
              <a:t>컴퓨터정보과</a:t>
            </a:r>
            <a:endParaRPr lang="en-US" altLang="ko-KR" sz="2000" dirty="0"/>
          </a:p>
          <a:p>
            <a:pPr algn="r"/>
            <a:r>
              <a:rPr lang="ko-KR" altLang="en-US" sz="2000" dirty="0" smtClean="0"/>
              <a:t>김계숙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9332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847528" y="1352072"/>
            <a:ext cx="7715200" cy="468052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/>
              <a:t>인덱스의 구조</a:t>
            </a:r>
            <a:endParaRPr lang="ko-KR" altLang="en-US" b="1" dirty="0"/>
          </a:p>
          <a:p>
            <a:pPr marL="809625" lvl="1" indent="-352425"/>
            <a:r>
              <a:rPr lang="ko-KR" altLang="en-US" b="1" dirty="0" smtClean="0"/>
              <a:t>루트레벨</a:t>
            </a:r>
            <a:r>
              <a:rPr lang="en-US" altLang="ko-KR" b="1" dirty="0" smtClean="0"/>
              <a:t>(root level)</a:t>
            </a:r>
          </a:p>
          <a:p>
            <a:pPr marL="1209675" lvl="2" indent="-352425"/>
            <a:r>
              <a:rPr lang="ko-KR" altLang="en-US" dirty="0" smtClean="0"/>
              <a:t>인덱스 구조의 가장 상위 레벨로 하위레벨의 인덱스 페이지에 대한 정보를 저장</a:t>
            </a:r>
            <a:endParaRPr lang="en-US" altLang="ko-KR" dirty="0" smtClean="0"/>
          </a:p>
          <a:p>
            <a:pPr marL="809625" lvl="1" indent="-352425"/>
            <a:r>
              <a:rPr lang="ko-KR" altLang="en-US" b="1" dirty="0" smtClean="0"/>
              <a:t>중간레벨</a:t>
            </a:r>
            <a:r>
              <a:rPr lang="en-US" altLang="ko-KR" b="1" dirty="0" smtClean="0"/>
              <a:t>(intermediate level)</a:t>
            </a:r>
          </a:p>
          <a:p>
            <a:pPr marL="1209675" lvl="2" indent="-352425"/>
            <a:r>
              <a:rPr lang="ko-KR" altLang="en-US" dirty="0" smtClean="0"/>
              <a:t>루트와 </a:t>
            </a:r>
            <a:r>
              <a:rPr lang="ko-KR" altLang="en-US" dirty="0" err="1" smtClean="0"/>
              <a:t>리프레벨을</a:t>
            </a:r>
            <a:r>
              <a:rPr lang="ko-KR" altLang="en-US" dirty="0" smtClean="0"/>
              <a:t> 제외한 중간 영역을 가리키며 역시 하위레벨의 인덱스 페이지에 대한 정보를 저장</a:t>
            </a:r>
            <a:endParaRPr lang="ko-KR" altLang="en-US" dirty="0"/>
          </a:p>
          <a:p>
            <a:pPr marL="809625" lvl="1" indent="-352425"/>
            <a:r>
              <a:rPr lang="ko-KR" altLang="en-US" b="1" dirty="0" err="1" smtClean="0"/>
              <a:t>리프레벨</a:t>
            </a:r>
            <a:r>
              <a:rPr lang="en-US" altLang="ko-KR" b="1" dirty="0" smtClean="0"/>
              <a:t>(leaf  level)</a:t>
            </a:r>
            <a:endParaRPr lang="en-US" altLang="ko-KR" dirty="0"/>
          </a:p>
          <a:p>
            <a:pPr marL="1209675" lvl="2" indent="-352425"/>
            <a:r>
              <a:rPr lang="ko-KR" altLang="en-US" dirty="0" smtClean="0"/>
              <a:t>인덱스 구조의 가장 하위 부분으로 인덱스 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인덱스가 설정된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값에 대한 데이터의 위치 정보를 저장</a:t>
            </a:r>
            <a:endParaRPr lang="en-US" altLang="ko-KR" dirty="0" smtClean="0"/>
          </a:p>
          <a:p>
            <a:pPr marL="1209675" lvl="2" indent="-352425"/>
            <a:r>
              <a:rPr lang="ko-KR" altLang="en-US" dirty="0" smtClean="0"/>
              <a:t>일반적으로 인덱스의 </a:t>
            </a:r>
            <a:r>
              <a:rPr lang="ko-KR" altLang="en-US" dirty="0" err="1" smtClean="0"/>
              <a:t>리프레벨</a:t>
            </a:r>
            <a:r>
              <a:rPr lang="ko-KR" altLang="en-US" dirty="0" smtClean="0"/>
              <a:t> </a:t>
            </a:r>
            <a:r>
              <a:rPr lang="ko-KR" altLang="en-US" dirty="0"/>
              <a:t>밑</a:t>
            </a:r>
            <a:r>
              <a:rPr lang="ko-KR" altLang="en-US" dirty="0" smtClean="0"/>
              <a:t>에 실제 데이터를 저장하고 있는 데이터 페이지가 위치하게 됨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8514" y="165622"/>
            <a:ext cx="4277104" cy="155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1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981200" y="892225"/>
            <a:ext cx="8229600" cy="504455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데이터와 인덱스의 저장 단위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데이터 블록</a:t>
            </a:r>
            <a:r>
              <a:rPr lang="en-US" altLang="ko-KR" b="1" dirty="0" smtClean="0"/>
              <a:t>(Data Block)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데이터가 실제로 저장되는 저장공간의 최소 단위로 </a:t>
            </a:r>
            <a:r>
              <a:rPr lang="en-US" altLang="ko-KR" b="1" dirty="0" smtClean="0"/>
              <a:t>8KB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 smtClean="0"/>
              <a:t>인덱스 파일</a:t>
            </a:r>
            <a:r>
              <a:rPr lang="en-US" altLang="ko-KR" b="1" dirty="0" smtClean="0"/>
              <a:t>(Index 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인덱스와 관련된 데이터를 저장하는 파일</a:t>
            </a:r>
            <a:endParaRPr lang="en-US" altLang="ko-KR" b="1" dirty="0" smtClean="0"/>
          </a:p>
          <a:p>
            <a:pPr lvl="2">
              <a:lnSpc>
                <a:spcPct val="150000"/>
              </a:lnSpc>
            </a:pPr>
            <a:r>
              <a:rPr lang="ko-KR" altLang="en-US" b="1" dirty="0" smtClean="0"/>
              <a:t>데이터와는 다른 별도의 공간에 만들어짐</a:t>
            </a:r>
            <a:endParaRPr lang="en-US" altLang="ko-KR" b="1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847528" y="260648"/>
            <a:ext cx="8568952" cy="5760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데이터 검색 방법</a:t>
            </a:r>
            <a:endParaRPr lang="ko-KR" altLang="en-US" b="1" dirty="0"/>
          </a:p>
          <a:p>
            <a:pPr marL="809625" lvl="1" indent="-352425"/>
            <a:r>
              <a:rPr lang="ko-KR" altLang="en-US" b="1" dirty="0"/>
              <a:t>테이블 스캔</a:t>
            </a:r>
            <a:r>
              <a:rPr lang="en-US" altLang="ko-KR" b="1" dirty="0"/>
              <a:t>(table  scan)</a:t>
            </a:r>
          </a:p>
          <a:p>
            <a:pPr marL="1209675" lvl="2" indent="-352425">
              <a:lnSpc>
                <a:spcPct val="150000"/>
              </a:lnSpc>
            </a:pPr>
            <a:r>
              <a:rPr lang="ko-KR" altLang="en-US" dirty="0"/>
              <a:t>인덱스가 없는 </a:t>
            </a:r>
            <a:r>
              <a:rPr lang="ko-KR" altLang="en-US" dirty="0" err="1"/>
              <a:t>컬럼을</a:t>
            </a:r>
            <a:r>
              <a:rPr lang="ko-KR" altLang="en-US" dirty="0"/>
              <a:t> 기준으로 데이터를 검색하는 경우 데이터를 검색하기 위해 인덱스를</a:t>
            </a:r>
            <a:r>
              <a:rPr lang="en-US" altLang="ko-KR" dirty="0"/>
              <a:t> </a:t>
            </a:r>
            <a:r>
              <a:rPr lang="ko-KR" altLang="en-US" dirty="0"/>
              <a:t>이용하지 않고 데이터가 저장되는 기본 단위인 페이지를 </a:t>
            </a:r>
            <a:r>
              <a:rPr lang="ko-KR" altLang="en-US" b="1" dirty="0">
                <a:solidFill>
                  <a:srgbClr val="0000FF"/>
                </a:solidFill>
              </a:rPr>
              <a:t>모두 검색</a:t>
            </a:r>
            <a:r>
              <a:rPr lang="ko-KR" altLang="en-US" dirty="0"/>
              <a:t>하는 방법</a:t>
            </a:r>
          </a:p>
          <a:p>
            <a:pPr marL="809625" lvl="1" indent="-352425"/>
            <a:r>
              <a:rPr lang="ko-KR" altLang="en-US" b="1" dirty="0" smtClean="0"/>
              <a:t>인덱스 검색</a:t>
            </a:r>
            <a:r>
              <a:rPr lang="en-US" altLang="ko-KR" b="1" dirty="0" smtClean="0"/>
              <a:t>(index seek)</a:t>
            </a:r>
            <a:endParaRPr lang="en-US" altLang="ko-KR" dirty="0" smtClean="0"/>
          </a:p>
          <a:p>
            <a:pPr marL="1209675" lvl="2" indent="-352425">
              <a:lnSpc>
                <a:spcPct val="150000"/>
              </a:lnSpc>
            </a:pPr>
            <a:r>
              <a:rPr lang="ko-KR" altLang="en-US" dirty="0" smtClean="0"/>
              <a:t>인덱스를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검색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53376" y="3278872"/>
            <a:ext cx="4820748" cy="285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23992" y="3323584"/>
            <a:ext cx="86409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23992" y="4475712"/>
            <a:ext cx="86409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981200" y="188640"/>
            <a:ext cx="7715200" cy="5760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데이터 검색 유형</a:t>
            </a:r>
            <a:endParaRPr lang="ko-KR" altLang="en-US" b="1" dirty="0"/>
          </a:p>
          <a:p>
            <a:pPr marL="809625" lvl="1" indent="-352425">
              <a:lnSpc>
                <a:spcPct val="150000"/>
              </a:lnSpc>
            </a:pPr>
            <a:r>
              <a:rPr lang="ko-KR" altLang="en-US" b="1" dirty="0" smtClean="0"/>
              <a:t>포인트 쿼리</a:t>
            </a:r>
            <a:r>
              <a:rPr lang="en-US" altLang="ko-KR" b="1" dirty="0" smtClean="0"/>
              <a:t>(point query)</a:t>
            </a:r>
            <a:endParaRPr lang="en-US" altLang="ko-KR" dirty="0"/>
          </a:p>
          <a:p>
            <a:pPr marL="1209675" lvl="2" indent="-352425">
              <a:lnSpc>
                <a:spcPct val="150000"/>
              </a:lnSpc>
            </a:pPr>
            <a:r>
              <a:rPr lang="ko-KR" altLang="en-US" dirty="0" smtClean="0"/>
              <a:t>단일한 값으로 조회를 하고  그 결과로 출력되는 레코드가 하나 혹은 없는 경우의 질의를 포인트 쿼리라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809625" lvl="1" indent="-352425">
              <a:lnSpc>
                <a:spcPct val="150000"/>
              </a:lnSpc>
            </a:pPr>
            <a:r>
              <a:rPr lang="ko-KR" altLang="en-US" b="1" dirty="0" smtClean="0"/>
              <a:t>범위 조회</a:t>
            </a:r>
            <a:r>
              <a:rPr lang="en-US" altLang="ko-KR" b="1" dirty="0" smtClean="0"/>
              <a:t>(range query)</a:t>
            </a:r>
            <a:endParaRPr lang="en-US" altLang="ko-KR" dirty="0"/>
          </a:p>
          <a:p>
            <a:pPr marL="1209675" lvl="2" indent="-352425">
              <a:lnSpc>
                <a:spcPct val="150000"/>
              </a:lnSpc>
            </a:pPr>
            <a:r>
              <a:rPr lang="ko-KR" altLang="en-US" dirty="0" smtClean="0"/>
              <a:t>범위 값이나 단일한 값으로 조회한 결과가 많은 수의 레코드를 출력하는 경우의 질의를 범위조회라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26244" y="4314803"/>
            <a:ext cx="5835252" cy="8125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 유형에 따라 어떤 종류의 인덱스를 적용하는 것이</a:t>
            </a:r>
            <a:endParaRPr lang="en-US" altLang="ko-KR" b="1" dirty="0" smtClean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효과적인지 판단할 수 있음</a:t>
            </a:r>
            <a:endParaRPr lang="ko-KR" altLang="en-US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25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51" y="1100138"/>
            <a:ext cx="5408661" cy="3579812"/>
          </a:xfrm>
          <a:noFill/>
          <a:ln w="12700" cap="flat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6" name="내용 개체 틀 2"/>
          <p:cNvSpPr>
            <a:spLocks noGrp="1"/>
          </p:cNvSpPr>
          <p:nvPr>
            <p:ph idx="4294967295"/>
          </p:nvPr>
        </p:nvSpPr>
        <p:spPr>
          <a:xfrm>
            <a:off x="0" y="163513"/>
            <a:ext cx="5675313" cy="63198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600" b="1" dirty="0"/>
              <a:t>인덱스 종류</a:t>
            </a:r>
          </a:p>
          <a:p>
            <a:pPr lvl="1"/>
            <a:r>
              <a:rPr lang="ko-KR" altLang="en-US" b="1" dirty="0" smtClean="0"/>
              <a:t>희소 인덱스</a:t>
            </a:r>
            <a:r>
              <a:rPr lang="en-US" altLang="ko-KR" b="1" dirty="0" smtClean="0"/>
              <a:t>(sparse index)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각 블록마다 한 개의 탐색 키 값이 인덱스에 포함됨 </a:t>
            </a:r>
            <a:endParaRPr lang="en-US" altLang="ko-KR" b="1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/>
              <a:t>기본 </a:t>
            </a:r>
            <a:r>
              <a:rPr lang="ko-KR" altLang="en-US" b="1" dirty="0" smtClean="0"/>
              <a:t>인덱스</a:t>
            </a:r>
            <a:r>
              <a:rPr lang="en-US" altLang="ko-KR" b="1" dirty="0" smtClean="0"/>
              <a:t>(primary index)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클러스터드</a:t>
            </a:r>
            <a:r>
              <a:rPr lang="ko-KR" altLang="en-US" b="1" dirty="0" smtClean="0"/>
              <a:t> 인덱스</a:t>
            </a:r>
            <a:endParaRPr lang="en-US" altLang="ko-KR" b="1" dirty="0" smtClean="0"/>
          </a:p>
          <a:p>
            <a:pPr lvl="2">
              <a:buFont typeface="Wingdings" panose="05000000000000000000" pitchFamily="2" charset="2"/>
              <a:buChar char="ü"/>
            </a:pPr>
            <a:endParaRPr lang="en-US" altLang="ko-KR" b="1" dirty="0"/>
          </a:p>
          <a:p>
            <a:pPr lvl="2">
              <a:buFont typeface="Wingdings" panose="05000000000000000000" pitchFamily="2" charset="2"/>
              <a:buChar char="ü"/>
            </a:pPr>
            <a:endParaRPr lang="en-US" altLang="ko-KR" b="1" dirty="0" smtClean="0"/>
          </a:p>
          <a:p>
            <a:pPr lvl="1"/>
            <a:r>
              <a:rPr lang="ko-KR" altLang="en-US" b="1" dirty="0" smtClean="0"/>
              <a:t>밀집 인덱스</a:t>
            </a:r>
            <a:r>
              <a:rPr lang="en-US" altLang="ko-KR" b="1" dirty="0" smtClean="0"/>
              <a:t>(dense index)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각 레코드 </a:t>
            </a:r>
            <a:r>
              <a:rPr lang="ko-KR" altLang="en-US" b="1" dirty="0" err="1" smtClean="0"/>
              <a:t>키값에</a:t>
            </a:r>
            <a:r>
              <a:rPr lang="ko-KR" altLang="en-US" b="1" dirty="0" smtClean="0"/>
              <a:t> 대해 인덱스를 가짐</a:t>
            </a:r>
            <a:endParaRPr lang="en-US" altLang="ko-KR" b="1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/>
              <a:t>보조 인덱스</a:t>
            </a:r>
            <a:endParaRPr lang="en-US" altLang="ko-KR" b="1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넌클러스터드</a:t>
            </a:r>
            <a:r>
              <a:rPr lang="ko-KR" altLang="en-US" b="1" dirty="0" smtClean="0"/>
              <a:t> 인덱스</a:t>
            </a:r>
            <a:endParaRPr lang="en-US" altLang="ko-KR" b="1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한 </a:t>
            </a:r>
            <a:r>
              <a:rPr lang="ko-KR" altLang="en-US" b="1" dirty="0"/>
              <a:t>화일은 한 개의 희소 인덱스와 다수의 밀집 인덱스를 가질 수 있음</a:t>
            </a:r>
            <a:r>
              <a:rPr lang="ko-KR" altLang="en-US" dirty="0">
                <a:latin typeface="╜┼╕φ┴╢" charset="0"/>
                <a:ea typeface="신명조" charset="-127"/>
              </a:rPr>
              <a:t> 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9463" y="3625850"/>
            <a:ext cx="3792537" cy="2611438"/>
          </a:xfrm>
          <a:noFill/>
          <a:ln w="12700" cap="flat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840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981200" y="332656"/>
            <a:ext cx="8507288" cy="3172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600" b="1" dirty="0"/>
              <a:t>인덱스 유형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200" b="1" dirty="0" err="1"/>
              <a:t>클러스터드</a:t>
            </a:r>
            <a:r>
              <a:rPr lang="ko-KR" altLang="en-US" sz="2200" b="1" dirty="0"/>
              <a:t> 인덱스</a:t>
            </a:r>
            <a:r>
              <a:rPr lang="en-US" altLang="ko-KR" sz="2200" b="1" dirty="0"/>
              <a:t>(Clustered  Index)</a:t>
            </a:r>
            <a:endParaRPr lang="en-US" altLang="ko-KR" sz="2200" dirty="0"/>
          </a:p>
          <a:p>
            <a:pPr marL="1209675" lvl="2" indent="-352425">
              <a:lnSpc>
                <a:spcPct val="120000"/>
              </a:lnSpc>
            </a:pPr>
            <a:r>
              <a:rPr lang="ko-KR" altLang="en-US" dirty="0" smtClean="0"/>
              <a:t>기본적으로 해당 열을 기준으로 </a:t>
            </a:r>
            <a:r>
              <a:rPr lang="ko-KR" altLang="en-US" b="1" dirty="0" smtClean="0">
                <a:solidFill>
                  <a:srgbClr val="FF0000"/>
                </a:solidFill>
              </a:rPr>
              <a:t>물리적으로 데이터를 정렬</a:t>
            </a:r>
            <a:r>
              <a:rPr lang="ko-KR" altLang="en-US" dirty="0" smtClean="0"/>
              <a:t>시킴</a:t>
            </a:r>
            <a:endParaRPr lang="en-US" altLang="ko-KR" dirty="0" smtClean="0"/>
          </a:p>
          <a:p>
            <a:pPr marL="1209675" lvl="2" indent="-352425">
              <a:lnSpc>
                <a:spcPct val="120000"/>
              </a:lnSpc>
            </a:pP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인덱스의 </a:t>
            </a:r>
            <a:r>
              <a:rPr lang="ko-KR" altLang="en-US" dirty="0" err="1" smtClean="0"/>
              <a:t>리프레벨은</a:t>
            </a:r>
            <a:r>
              <a:rPr lang="ko-KR" altLang="en-US" dirty="0" smtClean="0"/>
              <a:t> 바로 데이터 페이지가 됨</a:t>
            </a:r>
            <a:endParaRPr lang="en-US" altLang="ko-KR" dirty="0" smtClean="0"/>
          </a:p>
          <a:p>
            <a:pPr marL="1209675" lvl="2" indent="-352425">
              <a:lnSpc>
                <a:spcPct val="120000"/>
              </a:lnSpc>
            </a:pPr>
            <a:r>
              <a:rPr lang="ko-KR" altLang="en-US" dirty="0" smtClean="0"/>
              <a:t>사전과 같은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사전은 데이터 자체가 정렬됨</a:t>
            </a:r>
            <a:r>
              <a:rPr lang="en-US" altLang="ko-KR" dirty="0" smtClean="0"/>
              <a:t>)</a:t>
            </a:r>
          </a:p>
          <a:p>
            <a:pPr marL="1209675" lvl="2" indent="-352425">
              <a:lnSpc>
                <a:spcPct val="120000"/>
              </a:lnSpc>
            </a:pP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기준으로 </a:t>
            </a: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 정의</a:t>
            </a:r>
            <a:endParaRPr lang="en-US" altLang="ko-KR" dirty="0" smtClean="0"/>
          </a:p>
          <a:p>
            <a:pPr marL="1666875" lvl="3" indent="-352425">
              <a:lnSpc>
                <a:spcPct val="120000"/>
              </a:lnSpc>
            </a:pPr>
            <a:r>
              <a:rPr lang="ko-KR" altLang="en-US" dirty="0" smtClean="0"/>
              <a:t>상위레벨은 하위레벨에 대한 정보 저장</a:t>
            </a:r>
            <a:endParaRPr lang="en-US" altLang="ko-KR" dirty="0" smtClean="0"/>
          </a:p>
          <a:p>
            <a:pPr marL="1666875" lvl="3" indent="-352425">
              <a:lnSpc>
                <a:spcPct val="120000"/>
              </a:lnSpc>
            </a:pPr>
            <a:r>
              <a:rPr lang="ko-KR" altLang="en-US" dirty="0" smtClean="0"/>
              <a:t>한 테이블에는 하나의 </a:t>
            </a: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인덱스만 존재할 수 있음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576" y="3504746"/>
            <a:ext cx="5491286" cy="316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97228" y="5949280"/>
            <a:ext cx="2464136" cy="6524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PK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설정하면 기본적으로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인덱스가 구성됨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85123" y="3960903"/>
            <a:ext cx="3097885" cy="1172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인덱스페이지에는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레코드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레코드가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7004160" y="1758960"/>
              <a:ext cx="787680" cy="159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4800" y="1749600"/>
                <a:ext cx="80640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063553" y="299322"/>
            <a:ext cx="8207375" cy="609398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ko-KR" sz="28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</a:t>
            </a:r>
            <a:r>
              <a:rPr lang="ko-KR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인덱스</a:t>
            </a:r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kumimoji="0" lang="en-US" altLang="ko-KR" sz="2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30480" y="6381007"/>
            <a:ext cx="22860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학년 순으로 정렬</a:t>
            </a:r>
            <a:endParaRPr lang="en-US" altLang="ko-K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1422" y="3214687"/>
            <a:ext cx="19431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942" y="1285861"/>
            <a:ext cx="2895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5375920" y="1772816"/>
            <a:ext cx="1363022" cy="18609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375920" y="2899554"/>
            <a:ext cx="1363022" cy="10723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75920" y="4287056"/>
            <a:ext cx="1363022" cy="1500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9363721" y="5949280"/>
            <a:ext cx="0" cy="4471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303912" y="4464150"/>
            <a:ext cx="1512168" cy="5490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847528" y="268184"/>
            <a:ext cx="8676862" cy="2376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인덱스 유형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ko-KR" altLang="en-US" b="1" dirty="0" smtClean="0"/>
              <a:t>넌 </a:t>
            </a:r>
            <a:r>
              <a:rPr lang="ko-KR" altLang="en-US" b="1" dirty="0" err="1" smtClean="0"/>
              <a:t>클러스터드</a:t>
            </a:r>
            <a:r>
              <a:rPr lang="ko-KR" altLang="en-US" b="1" dirty="0" smtClean="0"/>
              <a:t> 인덱스</a:t>
            </a:r>
            <a:r>
              <a:rPr lang="en-US" altLang="ko-KR" b="1" dirty="0" smtClean="0"/>
              <a:t>(Non-Clustered Index)</a:t>
            </a:r>
            <a:endParaRPr lang="en-US" altLang="ko-KR" dirty="0"/>
          </a:p>
          <a:p>
            <a:pPr marL="1209675" lvl="2" indent="-352425"/>
            <a:r>
              <a:rPr lang="ko-KR" altLang="en-US" dirty="0" smtClean="0"/>
              <a:t>물리적으로 데이터 페이지를 정렬시키지 않고 데이터 페이지들에 있는 데이터들의 </a:t>
            </a:r>
            <a:r>
              <a:rPr lang="ko-KR" altLang="en-US" b="1" dirty="0" smtClean="0">
                <a:solidFill>
                  <a:srgbClr val="FF0000"/>
                </a:solidFill>
              </a:rPr>
              <a:t>위치 정보를 인덱스로 구성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1209675" lvl="2" indent="-352425"/>
            <a:r>
              <a:rPr lang="ko-KR" altLang="en-US" dirty="0" smtClean="0"/>
              <a:t>데이터 페이지와는 별도의 인덱스 페이지가 만들어짐</a:t>
            </a:r>
            <a:endParaRPr lang="en-US" altLang="ko-KR" dirty="0" smtClean="0"/>
          </a:p>
          <a:p>
            <a:pPr marL="1209675" lvl="2" indent="-352425"/>
            <a:r>
              <a:rPr lang="ko-KR" altLang="en-US" dirty="0" err="1" smtClean="0"/>
              <a:t>한테이블에</a:t>
            </a:r>
            <a:r>
              <a:rPr lang="ko-KR" altLang="en-US" dirty="0" smtClean="0"/>
              <a:t> 여러 개 </a:t>
            </a:r>
            <a:r>
              <a:rPr lang="ko-KR" altLang="en-US" dirty="0" err="1" smtClean="0"/>
              <a:t>넌클러스터드</a:t>
            </a:r>
            <a:r>
              <a:rPr lang="ko-KR" altLang="en-US" dirty="0" smtClean="0"/>
              <a:t> 인덱스 작성 가능</a:t>
            </a:r>
            <a:r>
              <a:rPr lang="en-US" altLang="ko-KR" sz="1100" dirty="0"/>
              <a:t>(</a:t>
            </a:r>
            <a:r>
              <a:rPr lang="ko-KR" altLang="en-US" sz="1100" dirty="0"/>
              <a:t>물리적으로 정렬되지 않으므로</a:t>
            </a:r>
            <a:r>
              <a:rPr lang="en-US" altLang="ko-KR" sz="1100" dirty="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28448" y="6520260"/>
            <a:ext cx="405408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9896" y="2631827"/>
            <a:ext cx="5426158" cy="417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328248" y="2648373"/>
            <a:ext cx="2257806" cy="932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2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인덱스페이지에는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레코드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페이지에는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레코드 입력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47528" y="5800180"/>
            <a:ext cx="2598764" cy="10125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2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페이지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번호순으로 데이터를 입력한 상태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 안됨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V="1">
            <a:off x="4446292" y="6200290"/>
            <a:ext cx="713604" cy="10618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240660" y="5368131"/>
            <a:ext cx="7113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31904" y="3990454"/>
            <a:ext cx="6796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50954" y="2756793"/>
            <a:ext cx="67969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7528" y="3990454"/>
            <a:ext cx="2598764" cy="1292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2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리프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레벨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정렬된 상태로 관리되며 하위데이터의 포인터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정보가짐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7528" y="2775844"/>
            <a:ext cx="2598764" cy="10125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0" lvl="2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루트 레벨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리프레벨이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있으면 상위 인덱스가 만들어짐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58866" y="2991868"/>
            <a:ext cx="713604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455817" y="4288011"/>
            <a:ext cx="713604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206376" y="278289"/>
            <a:ext cx="8207375" cy="609398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다단계</a:t>
            </a:r>
            <a:r>
              <a:rPr lang="ko-KR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인덱스</a:t>
            </a:r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kumimoji="0" lang="en-US" altLang="ko-KR" sz="2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412" y="1248814"/>
            <a:ext cx="7115175" cy="454501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847528" y="404664"/>
            <a:ext cx="8676862" cy="576064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인덱스 유형의 특징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28448" y="6453337"/>
            <a:ext cx="405408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39094"/>
              </p:ext>
            </p:extLst>
          </p:nvPr>
        </p:nvGraphicFramePr>
        <p:xfrm>
          <a:off x="2279576" y="1052738"/>
          <a:ext cx="7632848" cy="5372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클러스터드</a:t>
                      </a:r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넌 </a:t>
                      </a:r>
                      <a:r>
                        <a:rPr lang="ko-KR" altLang="en-US" sz="2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클러스터드</a:t>
                      </a:r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3905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테이블에 </a:t>
                      </a:r>
                      <a:r>
                        <a:rPr lang="ko-KR" altLang="en-US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설정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테이블에 </a:t>
                      </a:r>
                      <a:r>
                        <a:rPr lang="ko-KR" altLang="en-US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 가능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66700" indent="0" latinLnBrk="1">
                        <a:buFont typeface="Wingdings" pitchFamily="2" charset="2"/>
                        <a:buNone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물리적으로 데이터 순서를 변경하지 않고 위치정보를 인덱스로 구성하기 때문에 원하는 만큼의 인덱스를 만들 수 있음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2548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인덱스의 루트부터 시작해서 인덱스의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레벨까지만 가면 원하는 데이터를 찾을 수 있음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검색이 빠름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레벨에서 한 단계를 더 내려가야 원하는 데이터를 찾을 수 있음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검색이 느릴 수 있음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1191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사전과 같은 구조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자체가 정렬되어 있어 그 자체가 인덱스로서 역할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ko-KR" altLang="en-US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책의 인덱스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같다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별도의 추가로 확보된 공간에 인덱스가 존재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1191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데이터가 입력되면 물리적으로 </a:t>
                      </a:r>
                      <a:r>
                        <a:rPr lang="ko-KR" altLang="en-US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데이터가 정렬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되어야 해서 성능저하가 일어날 수 있음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마지막에 추가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되면 되기 때문에 성능저하가 일어나지 않음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5493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범위조회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성능이 좋음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쿼리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많이 사용됨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0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4745038" y="1139825"/>
            <a:ext cx="5143500" cy="812800"/>
          </a:xfrm>
        </p:spPr>
        <p:txBody>
          <a:bodyPr anchor="t"/>
          <a:lstStyle/>
          <a:p>
            <a:pPr eaLnBrk="1" hangingPunct="1"/>
            <a:r>
              <a:rPr lang="ko-KR" altLang="en-US" smtClean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79076" y="1984377"/>
            <a:ext cx="6246421" cy="3143678"/>
          </a:xfrm>
        </p:spPr>
        <p:txBody>
          <a:bodyPr rtlCol="0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개요</a:t>
            </a:r>
            <a:endParaRPr lang="en-US" altLang="ko-KR" sz="1800" b="1" dirty="0" smtClean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AutoNum type="arabicPeriod"/>
              <a:defRPr/>
            </a:pP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인덱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</a:t>
            </a:r>
            <a:endParaRPr lang="en-US" altLang="ko-KR" sz="1800" b="1" dirty="0" smtClean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역정규화</a:t>
            </a:r>
            <a:endParaRPr lang="en-US" altLang="ko-KR" sz="1800" b="1" dirty="0" smtClean="0">
              <a:solidFill>
                <a:schemeClr val="bg2">
                  <a:lumMod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93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847528" y="332656"/>
            <a:ext cx="8676862" cy="3384376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2"/>
                </a:solidFill>
              </a:rPr>
              <a:t>인덱스 유형의 성능 비교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b="1" dirty="0" smtClean="0"/>
              <a:t>포인트 쿼리의 경우</a:t>
            </a:r>
            <a:endParaRPr lang="en-US" altLang="ko-KR" dirty="0"/>
          </a:p>
          <a:p>
            <a:pPr marL="1209675" lvl="2" indent="-352425">
              <a:spcBef>
                <a:spcPts val="1200"/>
              </a:spcBef>
            </a:pPr>
            <a:r>
              <a:rPr lang="ko-KR" altLang="en-US" dirty="0" err="1" smtClean="0"/>
              <a:t>클러스터드나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넌클러스터드</a:t>
            </a:r>
            <a:r>
              <a:rPr lang="ko-KR" altLang="en-US" dirty="0" smtClean="0"/>
              <a:t> 인덱스나 성능 차이가 나지 않음</a:t>
            </a:r>
            <a:endParaRPr lang="en-US" altLang="ko-KR" dirty="0" smtClean="0"/>
          </a:p>
          <a:p>
            <a:pPr marL="1209675" lvl="2" indent="-352425">
              <a:spcBef>
                <a:spcPts val="1200"/>
              </a:spcBef>
            </a:pPr>
            <a:r>
              <a:rPr lang="ko-KR" altLang="en-US" dirty="0" smtClean="0"/>
              <a:t>우선적으로 </a:t>
            </a:r>
            <a:r>
              <a:rPr lang="ko-KR" altLang="en-US" dirty="0" err="1"/>
              <a:t>넌클러스터드</a:t>
            </a:r>
            <a:r>
              <a:rPr lang="ko-KR" altLang="en-US" dirty="0"/>
              <a:t> </a:t>
            </a:r>
            <a:r>
              <a:rPr lang="ko-KR" altLang="en-US" dirty="0" smtClean="0"/>
              <a:t>인덱스 고려하는 것이 좋음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b="1" dirty="0" smtClean="0"/>
              <a:t>범위 조회의 경우</a:t>
            </a:r>
            <a:endParaRPr lang="en-US" altLang="ko-KR" b="1" dirty="0" smtClean="0"/>
          </a:p>
          <a:p>
            <a:pPr marL="1209675" lvl="2" indent="-352425">
              <a:spcBef>
                <a:spcPts val="1200"/>
              </a:spcBef>
            </a:pP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인덱스가 월등한 성능을 나타냄</a:t>
            </a:r>
            <a:endParaRPr lang="en-US" altLang="ko-KR" dirty="0" smtClean="0"/>
          </a:p>
          <a:p>
            <a:pPr marL="1209675" lvl="2" indent="-352425">
              <a:spcBef>
                <a:spcPts val="1200"/>
              </a:spcBef>
            </a:pPr>
            <a:r>
              <a:rPr lang="ko-KR" altLang="en-US" dirty="0" smtClean="0"/>
              <a:t>조회의 시작부터 마지막까지 데이터가 정렬되어 있기 때문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28448" y="6453337"/>
            <a:ext cx="405408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인덱스의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속도가 빨라질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 결과 해당 쿼리의 부하가 줄어들어 시스템 전체의 성능이 향상된다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인덱스의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인덱스로 대략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추가공간이</a:t>
            </a:r>
            <a:r>
              <a:rPr lang="ko-KR" altLang="en-US" dirty="0" smtClean="0"/>
              <a:t> 필요해 진다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처음 인덱스 생성 시 시간이 많이 소요될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데이터의 변경이 자주 일어날 때는 오히려 성능 저하가 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8948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EBAA-51D6-4AA1-A0AD-BE9A1E6C7F1D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410" y="1059770"/>
            <a:ext cx="744284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4398" y="904442"/>
            <a:ext cx="7344816" cy="573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55084" y="134938"/>
            <a:ext cx="11326283" cy="63023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4D290B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5pPr>
            <a:lvl6pPr marL="4572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6pPr>
            <a:lvl7pPr marL="9144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7pPr>
            <a:lvl8pPr marL="13716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8pPr>
            <a:lvl9pPr marL="18288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4D290B"/>
                </a:solidFill>
                <a:latin typeface="서울한강체 EB" pitchFamily="18" charset="-127"/>
                <a:ea typeface="서울한강체 EB" pitchFamily="18" charset="-127"/>
              </a:defRPr>
            </a:lvl9pPr>
          </a:lstStyle>
          <a:p>
            <a:r>
              <a:rPr kumimoji="0" lang="ko-KR" altLang="en-US" dirty="0" smtClean="0"/>
              <a:t>인덱스를 사용한 검색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10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 분할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23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850900"/>
            <a:ext cx="8362950" cy="498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36366" y="3178877"/>
            <a:ext cx="749147" cy="4524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I 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I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I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  </a:t>
            </a:r>
            <a:endParaRPr lang="ko-KR" altLang="en-US" b="1" dirty="0">
              <a:solidFill>
                <a:schemeClr val="tx2"/>
              </a:solidFill>
              <a:latin typeface="Baskerville Old Face" panose="02020602080505020303" pitchFamily="18" charset="0"/>
              <a:ea typeface="나눔스퀘어OTF ExtraBold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68537" y="3689975"/>
            <a:ext cx="6046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2183008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분할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02F8-C01B-4252-9703-29D783519C19}" type="slidenum">
              <a:rPr lang="en-US" altLang="ko-KR" smtClean="0"/>
              <a:pPr/>
              <a:t>24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" y="1152430"/>
            <a:ext cx="7953375" cy="450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6366" y="3178877"/>
            <a:ext cx="1013552" cy="4524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G 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G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G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  </a:t>
            </a:r>
            <a:endParaRPr lang="ko-KR" altLang="en-US" b="1" dirty="0">
              <a:solidFill>
                <a:schemeClr val="tx2"/>
              </a:solidFill>
              <a:latin typeface="Baskerville Old Face" panose="02020602080505020303" pitchFamily="18" charset="0"/>
              <a:ea typeface="나눔스퀘어OTF ExtraBold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68537" y="3689975"/>
            <a:ext cx="6046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522563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 분할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02F8-C01B-4252-9703-29D783519C19}" type="slidenum">
              <a:rPr lang="en-US" altLang="ko-KR" smtClean="0"/>
              <a:pPr/>
              <a:t>25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58" y="1004429"/>
            <a:ext cx="7258050" cy="493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1761" y="2286511"/>
            <a:ext cx="1013552" cy="42537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P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P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P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  </a:t>
            </a:r>
            <a:endParaRPr lang="ko-KR" altLang="en-US" b="1" dirty="0">
              <a:solidFill>
                <a:schemeClr val="tx2"/>
              </a:solidFill>
              <a:latin typeface="Baskerville Old Face" panose="02020602080505020303" pitchFamily="18" charset="0"/>
              <a:ea typeface="나눔스퀘어OTF ExtraBold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68537" y="3689975"/>
            <a:ext cx="6046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삽입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61761" y="2921008"/>
            <a:ext cx="1013552" cy="42537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Q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Q</a:t>
            </a:r>
            <a:r>
              <a:rPr lang="en-US" altLang="ko-KR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 </a:t>
            </a:r>
            <a:r>
              <a:rPr lang="en-US" altLang="ko-KR" b="1" dirty="0" err="1" smtClean="0">
                <a:solidFill>
                  <a:schemeClr val="tx2"/>
                </a:solidFill>
                <a:latin typeface="Baskerville Old Face" panose="02020602080505020303" pitchFamily="18" charset="0"/>
                <a:ea typeface="나눔스퀘어OTF ExtraBold" panose="020B0600000101010101" pitchFamily="34" charset="-127"/>
              </a:rPr>
              <a:t>Q</a:t>
            </a:r>
            <a:endParaRPr lang="ko-KR" altLang="en-US" b="1" dirty="0">
              <a:solidFill>
                <a:schemeClr val="tx2"/>
              </a:solidFill>
              <a:latin typeface="Baskerville Old Face" panose="02020602080505020303" pitchFamily="18" charset="0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274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 분할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C02F8-C01B-4252-9703-29D783519C19}" type="slidenum">
              <a:rPr lang="en-US" altLang="ko-KR" smtClean="0"/>
              <a:pPr/>
              <a:t>26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77" y="765175"/>
            <a:ext cx="6800850" cy="5876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8716" y="3547431"/>
            <a:ext cx="2863284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r>
              <a:rPr lang="ko-KR" altLang="en-US" b="1" dirty="0" smtClean="0">
                <a:solidFill>
                  <a:schemeClr val="tx2"/>
                </a:solidFill>
              </a:rPr>
              <a:t>개의 새로운 블록 할당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회 인덱스 분할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idx="1"/>
          </p:nvPr>
        </p:nvSpPr>
        <p:spPr>
          <a:xfrm>
            <a:off x="1855788" y="134778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b="1" dirty="0"/>
              <a:t>SQL</a:t>
            </a:r>
            <a:r>
              <a:rPr lang="ko-KR" altLang="en-US" b="1" dirty="0"/>
              <a:t>의 인덱스 </a:t>
            </a:r>
            <a:r>
              <a:rPr lang="ko-KR" altLang="en-US" b="1" dirty="0" err="1"/>
              <a:t>정의문</a:t>
            </a:r>
            <a:endParaRPr lang="ko-KR" altLang="en-US" b="1" dirty="0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/>
              <a:t>SQL</a:t>
            </a:r>
            <a:r>
              <a:rPr lang="ko-KR" altLang="en-US" b="1" dirty="0"/>
              <a:t>의 </a:t>
            </a:r>
            <a:r>
              <a:rPr lang="en-US" altLang="ko-KR" b="1" dirty="0"/>
              <a:t>CREATE TABLE</a:t>
            </a:r>
            <a:r>
              <a:rPr lang="ko-KR" altLang="en-US" b="1" dirty="0"/>
              <a:t>문에서 </a:t>
            </a:r>
            <a:r>
              <a:rPr lang="en-US" altLang="ko-KR" b="1" dirty="0">
                <a:solidFill>
                  <a:srgbClr val="FF3300"/>
                </a:solidFill>
              </a:rPr>
              <a:t>PRIMARY KEY</a:t>
            </a:r>
            <a:r>
              <a:rPr lang="ko-KR" altLang="en-US" b="1" dirty="0"/>
              <a:t>절로 명시한 </a:t>
            </a:r>
            <a:r>
              <a:rPr lang="ko-KR" altLang="en-US" b="1" dirty="0" err="1"/>
              <a:t>애트리뷰트에</a:t>
            </a:r>
            <a:r>
              <a:rPr lang="ko-KR" altLang="en-US" b="1" dirty="0"/>
              <a:t> 대해서는 </a:t>
            </a:r>
            <a:r>
              <a:rPr lang="en-US" altLang="ko-KR" b="1" dirty="0"/>
              <a:t>DBMS</a:t>
            </a:r>
            <a:r>
              <a:rPr lang="ko-KR" altLang="en-US" b="1" dirty="0"/>
              <a:t>가 자동적으로 기본 </a:t>
            </a:r>
            <a:r>
              <a:rPr lang="ko-KR" altLang="en-US" b="1" dirty="0" smtClean="0"/>
              <a:t>인덱스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클러스터드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</a:t>
            </a:r>
            <a:r>
              <a:rPr lang="ko-KR" altLang="en-US" b="1" dirty="0"/>
              <a:t>생성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/>
              <a:t>UNIQUE</a:t>
            </a:r>
            <a:r>
              <a:rPr lang="ko-KR" altLang="en-US" b="1" dirty="0"/>
              <a:t>로 명시한 </a:t>
            </a:r>
            <a:r>
              <a:rPr lang="ko-KR" altLang="en-US" b="1" dirty="0" err="1"/>
              <a:t>애트리뷰트에</a:t>
            </a:r>
            <a:r>
              <a:rPr lang="ko-KR" altLang="en-US" b="1" dirty="0"/>
              <a:t> 대해서는 </a:t>
            </a:r>
            <a:r>
              <a:rPr lang="en-US" altLang="ko-KR" b="1" dirty="0"/>
              <a:t>DBMS</a:t>
            </a:r>
            <a:r>
              <a:rPr lang="ko-KR" altLang="en-US" b="1" dirty="0"/>
              <a:t>가 자동적으로 보조 </a:t>
            </a:r>
            <a:r>
              <a:rPr lang="ko-KR" altLang="en-US" b="1" dirty="0" smtClean="0"/>
              <a:t>인덱스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넌클러스터드</a:t>
            </a:r>
            <a:r>
              <a:rPr lang="en-US" altLang="ko-KR" b="1" dirty="0"/>
              <a:t>)</a:t>
            </a:r>
            <a:r>
              <a:rPr lang="ko-KR" altLang="en-US" b="1" dirty="0" smtClean="0"/>
              <a:t>를 </a:t>
            </a:r>
            <a:r>
              <a:rPr lang="ko-KR" altLang="en-US" b="1" dirty="0"/>
              <a:t>생성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/>
              <a:t>SQL2</a:t>
            </a:r>
            <a:r>
              <a:rPr lang="ko-KR" altLang="en-US" b="1" dirty="0"/>
              <a:t>는 인덱스 정의 및 제거에 관한 표준 </a:t>
            </a:r>
            <a:r>
              <a:rPr lang="en-US" altLang="ko-KR" b="1" dirty="0"/>
              <a:t>SQL</a:t>
            </a:r>
            <a:r>
              <a:rPr lang="ko-KR" altLang="en-US" b="1" dirty="0"/>
              <a:t>문을 제공하지 않음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애트리뷰트에</a:t>
            </a:r>
            <a:r>
              <a:rPr lang="ko-KR" altLang="en-US" b="1" dirty="0"/>
              <a:t> 추가로 인덱스를 정의하기 위해서는 </a:t>
            </a:r>
            <a:r>
              <a:rPr lang="en-US" altLang="ko-KR" b="1" dirty="0"/>
              <a:t>DBMS</a:t>
            </a:r>
            <a:r>
              <a:rPr lang="ko-KR" altLang="en-US" b="1" dirty="0"/>
              <a:t>마다 다소 구문이 다른 </a:t>
            </a:r>
            <a:r>
              <a:rPr lang="en-US" altLang="ko-KR" b="1" dirty="0">
                <a:solidFill>
                  <a:srgbClr val="FF3300"/>
                </a:solidFill>
              </a:rPr>
              <a:t>CREATE INDEX</a:t>
            </a:r>
            <a:r>
              <a:rPr lang="ko-KR" altLang="en-US" b="1" dirty="0"/>
              <a:t>문을 사용해야 함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32FF-745B-4AC5-89DA-C9B0143C654B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00401" y="217578"/>
            <a:ext cx="564197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latinLnBrk="1">
              <a:lnSpc>
                <a:spcPct val="100000"/>
              </a:lnSpc>
            </a:pP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INDEX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3726" y="414164"/>
            <a:ext cx="8474075" cy="5904742"/>
          </a:xfrm>
        </p:spPr>
        <p:txBody>
          <a:bodyPr/>
          <a:lstStyle/>
          <a:p>
            <a:r>
              <a:rPr lang="ko-KR" altLang="en-US" b="1" dirty="0" smtClean="0"/>
              <a:t>인덱스 정의</a:t>
            </a: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두 개 이상의 </a:t>
            </a:r>
            <a:r>
              <a:rPr lang="ko-KR" altLang="en-US" b="1" dirty="0" err="1" smtClean="0"/>
              <a:t>컬럼에</a:t>
            </a:r>
            <a:r>
              <a:rPr lang="ko-KR" altLang="en-US" b="1" dirty="0" smtClean="0"/>
              <a:t> 인덱스 생성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인덱스 정의할 때 </a:t>
            </a:r>
            <a:r>
              <a:rPr lang="ko-KR" altLang="en-US" b="1" dirty="0" err="1" smtClean="0"/>
              <a:t>컬럼의</a:t>
            </a:r>
            <a:r>
              <a:rPr lang="ko-KR" altLang="en-US" b="1" dirty="0" smtClean="0"/>
              <a:t> 순서 중요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두 번 째 </a:t>
            </a:r>
            <a:r>
              <a:rPr lang="ko-KR" altLang="en-US" b="1" dirty="0" err="1" smtClean="0"/>
              <a:t>컬럼은</a:t>
            </a:r>
            <a:r>
              <a:rPr lang="ko-KR" altLang="en-US" b="1" dirty="0" smtClean="0"/>
              <a:t> 단독으로 사용 불가</a:t>
            </a:r>
            <a:endParaRPr lang="en-US" altLang="ko-KR" b="1" dirty="0" smtClean="0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b="1" dirty="0">
                <a:latin typeface="╜┼╕φ┴╢" charset="0"/>
                <a:ea typeface="신명조" charset="-127"/>
              </a:rPr>
              <a:t> </a:t>
            </a:r>
            <a:r>
              <a:rPr lang="ko-KR" altLang="en-US" b="1" dirty="0" smtClean="0">
                <a:latin typeface="╜┼╕φ┴╢" charset="0"/>
                <a:ea typeface="신명조" charset="-127"/>
              </a:rPr>
              <a:t>예 </a:t>
            </a:r>
            <a:r>
              <a:rPr lang="en-US" altLang="ko-KR" b="1" dirty="0" smtClean="0">
                <a:latin typeface="╜┼╕φ┴╢" charset="0"/>
                <a:ea typeface="신명조" charset="-127"/>
              </a:rPr>
              <a:t>: </a:t>
            </a:r>
            <a:r>
              <a:rPr lang="en-US" altLang="ko-KR" b="1" dirty="0" smtClean="0">
                <a:latin typeface="Courier New" pitchFamily="49" charset="0"/>
                <a:ea typeface="신명조" charset="-127"/>
              </a:rPr>
              <a:t>CREATE </a:t>
            </a:r>
            <a:r>
              <a:rPr lang="en-US" altLang="ko-KR" b="1" dirty="0">
                <a:latin typeface="Courier New" pitchFamily="49" charset="0"/>
                <a:ea typeface="신명조" charset="-127"/>
              </a:rPr>
              <a:t>INDEX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 </a:t>
            </a:r>
            <a:r>
              <a:rPr lang="en-US" altLang="ko-KR" dirty="0" err="1">
                <a:latin typeface="Courier New" pitchFamily="49" charset="0"/>
                <a:ea typeface="신명조" charset="-127"/>
              </a:rPr>
              <a:t>EmpIndex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 </a:t>
            </a:r>
            <a:r>
              <a:rPr lang="en-US" altLang="ko-KR" b="1" dirty="0">
                <a:latin typeface="Courier New" pitchFamily="49" charset="0"/>
                <a:ea typeface="신명조" charset="-127"/>
              </a:rPr>
              <a:t>ON</a:t>
            </a:r>
            <a:r>
              <a:rPr lang="en-US" altLang="ko-KR" dirty="0">
                <a:latin typeface="Courier New" pitchFamily="49" charset="0"/>
                <a:ea typeface="신명조" charset="-127"/>
              </a:rPr>
              <a:t> EMPLOYEE (DNO, SALARY);</a:t>
            </a:r>
          </a:p>
          <a:p>
            <a:pPr lvl="2"/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28</a:t>
            </a:fld>
            <a:endParaRPr lang="en-US" altLang="ko-KR"/>
          </a:p>
        </p:txBody>
      </p:sp>
      <p:pic>
        <p:nvPicPr>
          <p:cNvPr id="621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28" y="1718609"/>
            <a:ext cx="2981325" cy="246697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1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89" y="940410"/>
            <a:ext cx="6324600" cy="71437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1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90" y="1935558"/>
            <a:ext cx="3476625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1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54" y="4660704"/>
            <a:ext cx="4165319" cy="5663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1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55" y="4660704"/>
            <a:ext cx="2942755" cy="56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1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59" y="5472753"/>
            <a:ext cx="6467176" cy="6646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8969" y="4661595"/>
            <a:ext cx="5661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87631" y="565888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00000"/>
              </a:lnSpc>
              <a:spcBef>
                <a:spcPts val="1800"/>
              </a:spcBef>
            </a:pPr>
            <a:r>
              <a:rPr kumimoji="0"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  <a:endParaRPr kumimoji="0"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27999" y="4650527"/>
            <a:ext cx="5661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(O)</a:t>
            </a:r>
          </a:p>
        </p:txBody>
      </p:sp>
    </p:spTree>
    <p:extLst>
      <p:ext uri="{BB962C8B-B14F-4D97-AF65-F5344CB8AC3E}">
        <p14:creationId xmlns:p14="http://schemas.microsoft.com/office/powerpoint/2010/main" val="1357387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idx="1"/>
          </p:nvPr>
        </p:nvSpPr>
        <p:spPr>
          <a:xfrm>
            <a:off x="1855788" y="1238604"/>
            <a:ext cx="8458200" cy="5162196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인덱스 선정 지침과 데이터베이스 튜닝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고려 사항</a:t>
            </a:r>
            <a:endParaRPr lang="en-US" altLang="ko-KR" b="1" dirty="0" smtClean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중요한 질의나 갱신의 수행 빈도</a:t>
            </a:r>
            <a:endParaRPr lang="en-US" altLang="ko-KR" b="1" dirty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질의와 갱신에 필요한 </a:t>
            </a:r>
            <a:r>
              <a:rPr lang="ko-KR" altLang="en-US" b="1" dirty="0" err="1" smtClean="0"/>
              <a:t>릴레이션들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애트리뷰트들</a:t>
            </a:r>
            <a:endParaRPr lang="en-US" altLang="ko-KR" b="1" dirty="0" smtClean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 smtClean="0"/>
              <a:t>WHERE</a:t>
            </a:r>
            <a:r>
              <a:rPr lang="ko-KR" altLang="en-US" b="1" dirty="0"/>
              <a:t>절의 선택</a:t>
            </a:r>
            <a:r>
              <a:rPr lang="en-US" altLang="ko-KR" b="1" dirty="0"/>
              <a:t>/</a:t>
            </a:r>
            <a:r>
              <a:rPr lang="ko-KR" altLang="en-US" b="1" dirty="0"/>
              <a:t>조인 </a:t>
            </a:r>
            <a:r>
              <a:rPr lang="ko-KR" altLang="en-US" b="1" dirty="0" smtClean="0"/>
              <a:t>조건의 </a:t>
            </a:r>
            <a:r>
              <a:rPr lang="ko-KR" altLang="en-US" b="1" dirty="0" err="1" smtClean="0"/>
              <a:t>애트리뷰트들</a:t>
            </a:r>
            <a:r>
              <a:rPr lang="ko-KR" altLang="en-US" b="1" dirty="0" smtClean="0"/>
              <a:t> 고려</a:t>
            </a:r>
            <a:endParaRPr lang="ko-KR" altLang="en-US" b="1" dirty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갱신의 </a:t>
            </a:r>
            <a:r>
              <a:rPr lang="ko-KR" altLang="en-US" b="1" dirty="0"/>
              <a:t>유형</a:t>
            </a:r>
            <a:r>
              <a:rPr lang="en-US" altLang="ko-KR" b="1" dirty="0"/>
              <a:t>(</a:t>
            </a:r>
            <a:r>
              <a:rPr lang="en-US" altLang="ko-KR" b="1" dirty="0" smtClean="0"/>
              <a:t>INSERT/DELETE/UPDATE)</a:t>
            </a:r>
            <a:r>
              <a:rPr lang="ko-KR" altLang="en-US" b="1" dirty="0" smtClean="0"/>
              <a:t>과 갱신의 </a:t>
            </a:r>
            <a:r>
              <a:rPr lang="ko-KR" altLang="en-US" b="1" dirty="0"/>
              <a:t>영향을 받는 </a:t>
            </a:r>
            <a:r>
              <a:rPr lang="ko-KR" altLang="en-US" b="1" dirty="0" err="1" smtClean="0"/>
              <a:t>컬럼</a:t>
            </a:r>
            <a:endParaRPr lang="en-US" altLang="ko-KR" b="1" dirty="0" smtClean="0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인덱스 선정 </a:t>
            </a:r>
            <a:endParaRPr lang="en-US" altLang="ko-KR" b="1" dirty="0" smtClean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인덱스를 만들 </a:t>
            </a:r>
            <a:r>
              <a:rPr lang="ko-KR" altLang="en-US" b="1" dirty="0" err="1" smtClean="0"/>
              <a:t>릴레이션과</a:t>
            </a:r>
            <a:r>
              <a:rPr lang="ko-KR" altLang="en-US" b="1" dirty="0" smtClean="0"/>
              <a:t> 탐색 키 </a:t>
            </a:r>
            <a:r>
              <a:rPr lang="ko-KR" altLang="en-US" b="1" dirty="0" err="1" smtClean="0"/>
              <a:t>컬럼</a:t>
            </a:r>
            <a:r>
              <a:rPr lang="ko-KR" altLang="en-US" b="1" dirty="0" smtClean="0"/>
              <a:t> 선정</a:t>
            </a:r>
            <a:endParaRPr lang="en-US" altLang="ko-KR" b="1" dirty="0" smtClean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인덱스의 </a:t>
            </a:r>
            <a:r>
              <a:rPr lang="ko-KR" altLang="en-US" b="1" dirty="0" err="1" smtClean="0"/>
              <a:t>갯수</a:t>
            </a:r>
            <a:endParaRPr lang="en-US" altLang="ko-KR" b="1" dirty="0" smtClean="0"/>
          </a:p>
          <a:p>
            <a:pPr lvl="2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인덱스 유형 결정</a:t>
            </a:r>
            <a:endParaRPr lang="en-US" altLang="ko-KR" b="1" dirty="0" smtClean="0"/>
          </a:p>
          <a:p>
            <a:pPr lvl="3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err="1" smtClean="0"/>
              <a:t>클러스터링</a:t>
            </a:r>
            <a:r>
              <a:rPr lang="ko-KR" altLang="en-US" b="1" dirty="0" smtClean="0"/>
              <a:t> 인덱스</a:t>
            </a:r>
            <a:endParaRPr lang="en-US" altLang="ko-KR" b="1" dirty="0"/>
          </a:p>
          <a:p>
            <a:pPr lvl="3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밀집 </a:t>
            </a:r>
            <a:r>
              <a:rPr lang="ko-KR" altLang="en-US" b="1" dirty="0"/>
              <a:t>인덱스</a:t>
            </a:r>
            <a:r>
              <a:rPr lang="en-US" altLang="ko-KR" b="1" dirty="0"/>
              <a:t>/</a:t>
            </a:r>
            <a:r>
              <a:rPr lang="ko-KR" altLang="en-US" b="1" dirty="0"/>
              <a:t>희소 </a:t>
            </a:r>
            <a:r>
              <a:rPr lang="ko-KR" altLang="en-US" b="1" dirty="0" smtClean="0"/>
              <a:t>인덱스 </a:t>
            </a:r>
            <a:endParaRPr lang="en-US" altLang="ko-KR" b="1" dirty="0" smtClean="0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물리적 데이터베이스 설계는 끊임없이 이루어지는 작업</a:t>
            </a:r>
          </a:p>
          <a:p>
            <a:pPr marL="457200" lvl="1" indent="0" algn="just">
              <a:lnSpc>
                <a:spcPct val="130000"/>
              </a:lnSpc>
              <a:spcBef>
                <a:spcPct val="0"/>
              </a:spcBef>
              <a:buNone/>
            </a:pPr>
            <a:endParaRPr lang="ko-KR" altLang="en-US" b="1" dirty="0"/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82110-294F-4992-AD69-609EB3E460CE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712707" name="Rectangle 3"/>
          <p:cNvSpPr>
            <a:spLocks noChangeArrowheads="1"/>
          </p:cNvSpPr>
          <p:nvPr/>
        </p:nvSpPr>
        <p:spPr bwMode="auto">
          <a:xfrm>
            <a:off x="2284413" y="308991"/>
            <a:ext cx="7675562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latinLnBrk="1">
              <a:lnSpc>
                <a:spcPct val="100000"/>
              </a:lnSpc>
            </a:pPr>
            <a:r>
              <a:rPr lang="ko-KR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인덱스 선정 지침과 데이터베이스 튜닝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7" name="Rectangle 3"/>
          <p:cNvSpPr>
            <a:spLocks noGrp="1" noChangeArrowheads="1"/>
          </p:cNvSpPr>
          <p:nvPr>
            <p:ph idx="1"/>
          </p:nvPr>
        </p:nvSpPr>
        <p:spPr>
          <a:xfrm>
            <a:off x="1123720" y="1431925"/>
            <a:ext cx="9838063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물리적 데이터베이스 설계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논리적 </a:t>
            </a:r>
            <a:r>
              <a:rPr lang="ko-KR" altLang="en-US" b="1" dirty="0"/>
              <a:t>설계의 데이터 구조를 보조 기억 장치상의 </a:t>
            </a:r>
            <a:r>
              <a:rPr lang="ko-KR" altLang="en-US" b="1" dirty="0" smtClean="0">
                <a:solidFill>
                  <a:srgbClr val="FF0000"/>
                </a:solidFill>
              </a:rPr>
              <a:t>파일</a:t>
            </a:r>
            <a:r>
              <a:rPr lang="en-US" altLang="ko-KR" b="1" dirty="0"/>
              <a:t>(</a:t>
            </a:r>
            <a:r>
              <a:rPr lang="ko-KR" altLang="en-US" b="1" dirty="0" smtClean="0"/>
              <a:t>물리적 </a:t>
            </a:r>
            <a:r>
              <a:rPr lang="ko-KR" altLang="en-US" b="1" dirty="0"/>
              <a:t>데이터 모델</a:t>
            </a:r>
            <a:r>
              <a:rPr lang="en-US" altLang="ko-KR" b="1" dirty="0"/>
              <a:t>)</a:t>
            </a:r>
            <a:r>
              <a:rPr lang="ko-KR" altLang="en-US" b="1" dirty="0"/>
              <a:t>로 </a:t>
            </a:r>
            <a:r>
              <a:rPr lang="ko-KR" altLang="en-US" b="1" dirty="0" smtClean="0"/>
              <a:t>사상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선택</a:t>
            </a:r>
            <a:r>
              <a:rPr lang="ko-KR" altLang="en-US" b="1" dirty="0"/>
              <a:t>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DBMS </a:t>
            </a:r>
            <a:r>
              <a:rPr lang="ko-KR" altLang="en-US" b="1" dirty="0" smtClean="0"/>
              <a:t>에 대한 이해 필수</a:t>
            </a: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예상 </a:t>
            </a:r>
            <a:r>
              <a:rPr lang="ko-KR" altLang="en-US" b="1" dirty="0" smtClean="0"/>
              <a:t>사용빈도를 </a:t>
            </a:r>
            <a:r>
              <a:rPr lang="ko-KR" altLang="en-US" b="1" dirty="0"/>
              <a:t>포함하여 데이터베이스 </a:t>
            </a:r>
            <a:r>
              <a:rPr lang="ko-KR" altLang="en-US" b="1" dirty="0">
                <a:solidFill>
                  <a:srgbClr val="FF0000"/>
                </a:solidFill>
              </a:rPr>
              <a:t>질의</a:t>
            </a:r>
            <a:r>
              <a:rPr lang="ko-KR" altLang="en-US" b="1" dirty="0"/>
              <a:t>와 </a:t>
            </a:r>
            <a:r>
              <a:rPr lang="ko-KR" altLang="en-US" b="1" dirty="0">
                <a:solidFill>
                  <a:srgbClr val="FF0000"/>
                </a:solidFill>
              </a:rPr>
              <a:t>트랜잭션</a:t>
            </a:r>
            <a:r>
              <a:rPr lang="ko-KR" altLang="en-US" b="1" dirty="0"/>
              <a:t>들을 </a:t>
            </a:r>
            <a:r>
              <a:rPr lang="ko-KR" altLang="en-US" b="1" dirty="0" smtClean="0"/>
              <a:t>분석</a:t>
            </a: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데이터에 대한 효율적인 접근을 제공하기 위하여 </a:t>
            </a:r>
            <a:r>
              <a:rPr lang="ko-KR" altLang="en-US" b="1" dirty="0">
                <a:solidFill>
                  <a:srgbClr val="FF0000"/>
                </a:solidFill>
              </a:rPr>
              <a:t>저장 구조와 접근 방법</a:t>
            </a:r>
            <a:r>
              <a:rPr lang="ko-KR" altLang="en-US" b="1" dirty="0"/>
              <a:t>들을 다룸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효율적 질의를 위해 </a:t>
            </a:r>
            <a:r>
              <a:rPr lang="ko-KR" altLang="en-US" b="1" dirty="0">
                <a:solidFill>
                  <a:srgbClr val="FF0000"/>
                </a:solidFill>
              </a:rPr>
              <a:t>인덱스</a:t>
            </a:r>
            <a:r>
              <a:rPr lang="ko-KR" altLang="en-US" b="1" dirty="0"/>
              <a:t> </a:t>
            </a:r>
            <a:r>
              <a:rPr lang="ko-KR" altLang="en-US" b="1" dirty="0" smtClean="0"/>
              <a:t>구조 사용</a:t>
            </a:r>
            <a:endParaRPr lang="en-US" altLang="ko-KR" b="1" dirty="0" smtClean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목적</a:t>
            </a:r>
            <a:endParaRPr lang="en-US" altLang="ko-KR" sz="2400" dirty="0"/>
          </a:p>
          <a:p>
            <a:pPr marL="1200150" lvl="2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b="1" dirty="0" smtClean="0">
                <a:solidFill>
                  <a:schemeClr val="tx2"/>
                </a:solidFill>
              </a:rPr>
              <a:t>데이터 사용량 분석과 업무 프로세스 분석을 통해 효율적인 </a:t>
            </a:r>
            <a:r>
              <a:rPr lang="en-US" altLang="ko-KR" b="1" dirty="0" smtClean="0">
                <a:solidFill>
                  <a:schemeClr val="tx2"/>
                </a:solidFill>
              </a:rPr>
              <a:t>DB</a:t>
            </a:r>
            <a:r>
              <a:rPr lang="ko-KR" altLang="en-US" b="1" dirty="0" smtClean="0">
                <a:solidFill>
                  <a:schemeClr val="tx2"/>
                </a:solidFill>
              </a:rPr>
              <a:t>가 될 수 있도록 함</a:t>
            </a: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32D2C-A64C-467D-8FA8-608D70A67695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610306" name="Rectangle 2"/>
          <p:cNvSpPr>
            <a:spLocks noChangeArrowheads="1"/>
          </p:cNvSpPr>
          <p:nvPr/>
        </p:nvSpPr>
        <p:spPr bwMode="auto">
          <a:xfrm>
            <a:off x="2444751" y="508000"/>
            <a:ext cx="7319963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latinLnBrk="1">
              <a:lnSpc>
                <a:spcPct val="100000"/>
              </a:lnSpc>
            </a:pP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en-US" altLang="ko-KR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데이터베이스 설계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idx="1"/>
          </p:nvPr>
        </p:nvSpPr>
        <p:spPr>
          <a:xfrm>
            <a:off x="1855788" y="259308"/>
            <a:ext cx="8458200" cy="5990681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인덱스를 결정하는데 도움이 되는 몇 가지 지침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>
                <a:solidFill>
                  <a:srgbClr val="0000CC"/>
                </a:solidFill>
              </a:rPr>
              <a:t>기본 </a:t>
            </a:r>
            <a:r>
              <a:rPr lang="ko-KR" altLang="en-US" b="1" dirty="0">
                <a:solidFill>
                  <a:srgbClr val="0000CC"/>
                </a:solidFill>
              </a:rPr>
              <a:t>키</a:t>
            </a:r>
            <a:r>
              <a:rPr lang="ko-KR" altLang="en-US" b="1" dirty="0"/>
              <a:t>는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인덱스를 정의할 훌륭한 </a:t>
            </a:r>
            <a:r>
              <a:rPr lang="ko-KR" altLang="en-US" b="1" dirty="0" smtClean="0"/>
              <a:t>후보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>
                <a:solidFill>
                  <a:srgbClr val="0000CC"/>
                </a:solidFill>
              </a:rPr>
              <a:t>외래 </a:t>
            </a:r>
            <a:r>
              <a:rPr lang="ko-KR" altLang="en-US" b="1" dirty="0">
                <a:solidFill>
                  <a:srgbClr val="0000CC"/>
                </a:solidFill>
              </a:rPr>
              <a:t>키</a:t>
            </a:r>
            <a:r>
              <a:rPr lang="ko-KR" altLang="en-US" b="1" dirty="0"/>
              <a:t>도 인덱스를 정의할 중요한 후보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/>
              <a:t>한 </a:t>
            </a:r>
            <a:r>
              <a:rPr lang="ko-KR" altLang="en-US" b="1" dirty="0" err="1"/>
              <a:t>애트리뷰트에</a:t>
            </a:r>
            <a:r>
              <a:rPr lang="ko-KR" altLang="en-US" b="1" dirty="0"/>
              <a:t> 들어 있는 상이한 값들의 개수가 거의 전체 레코드 수와 비슷하고</a:t>
            </a:r>
            <a:r>
              <a:rPr lang="en-US" altLang="ko-KR" b="1" dirty="0"/>
              <a:t>, </a:t>
            </a:r>
            <a:r>
              <a:rPr lang="ko-KR" altLang="en-US" b="1" dirty="0"/>
              <a:t>그 </a:t>
            </a:r>
            <a:r>
              <a:rPr lang="ko-KR" altLang="en-US" b="1" dirty="0" err="1"/>
              <a:t>애트리뷰트가</a:t>
            </a:r>
            <a:r>
              <a:rPr lang="ko-KR" altLang="en-US" b="1" dirty="0"/>
              <a:t> 동등 조건에 사용된다면 비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인덱스를 생성하는 것이 좋음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err="1" smtClean="0"/>
              <a:t>투플이</a:t>
            </a:r>
            <a:r>
              <a:rPr lang="ko-KR" altLang="en-US" b="1" dirty="0" smtClean="0"/>
              <a:t> </a:t>
            </a:r>
            <a:r>
              <a:rPr lang="ko-KR" altLang="en-US" b="1" dirty="0"/>
              <a:t>많이 들어 있는 </a:t>
            </a:r>
            <a:r>
              <a:rPr lang="ko-KR" altLang="en-US" b="1" dirty="0" err="1"/>
              <a:t>릴레이션에서</a:t>
            </a:r>
            <a:r>
              <a:rPr lang="ko-KR" altLang="en-US" b="1" dirty="0"/>
              <a:t> 대부분의 질의가 검색하는 </a:t>
            </a:r>
            <a:r>
              <a:rPr lang="ko-KR" altLang="en-US" b="1" dirty="0" err="1"/>
              <a:t>투플이</a:t>
            </a:r>
            <a:r>
              <a:rPr lang="ko-KR" altLang="en-US" b="1" dirty="0"/>
              <a:t> </a:t>
            </a:r>
            <a:r>
              <a:rPr lang="en-US" altLang="ko-KR" b="1" dirty="0"/>
              <a:t>2% ~ 4% </a:t>
            </a:r>
            <a:r>
              <a:rPr lang="ko-KR" altLang="en-US" b="1" dirty="0"/>
              <a:t>미만인 경우에는 인덱스를 생성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/>
              <a:t>자주 </a:t>
            </a:r>
            <a:r>
              <a:rPr lang="ko-KR" altLang="en-US" b="1" dirty="0"/>
              <a:t>갱신되는 </a:t>
            </a:r>
            <a:r>
              <a:rPr lang="ko-KR" altLang="en-US" b="1" dirty="0" err="1"/>
              <a:t>애트리뷰트에는</a:t>
            </a:r>
            <a:r>
              <a:rPr lang="ko-KR" altLang="en-US" b="1" dirty="0"/>
              <a:t> 인덱스를 정의하지 않는 것이 좋음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/>
              <a:t>갱신이 </a:t>
            </a:r>
            <a:r>
              <a:rPr lang="ko-KR" altLang="en-US" b="1" dirty="0"/>
              <a:t>빈번하게 이루어지는 </a:t>
            </a:r>
            <a:r>
              <a:rPr lang="ko-KR" altLang="en-US" b="1" dirty="0" err="1"/>
              <a:t>릴레이션에는</a:t>
            </a:r>
            <a:r>
              <a:rPr lang="ko-KR" altLang="en-US" b="1" dirty="0"/>
              <a:t> 인덱스를 많이 만드는 것을 </a:t>
            </a:r>
            <a:r>
              <a:rPr lang="ko-KR" altLang="en-US" b="1" dirty="0" smtClean="0"/>
              <a:t>피함</a:t>
            </a:r>
            <a:endParaRPr lang="en-US" altLang="ko-KR" b="1" dirty="0" smtClean="0"/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b="1" dirty="0" smtClean="0">
                <a:solidFill>
                  <a:srgbClr val="0000CC"/>
                </a:solidFill>
              </a:rPr>
              <a:t>후보 </a:t>
            </a:r>
            <a:r>
              <a:rPr lang="ko-KR" altLang="en-US" b="1" dirty="0">
                <a:solidFill>
                  <a:srgbClr val="0000CC"/>
                </a:solidFill>
              </a:rPr>
              <a:t>키</a:t>
            </a:r>
            <a:r>
              <a:rPr lang="ko-KR" altLang="en-US" b="1" dirty="0"/>
              <a:t>는 기본 키가 갖는 모든 특성을 마찬가지로 갖기 때문에 인덱스를 생성할 후보 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/>
            </a:pPr>
            <a:endParaRPr lang="ko-KR" altLang="en-US" b="1" dirty="0"/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CE92-10AC-47D4-BDB3-F3CC3281B805}" type="slidenum">
              <a:rPr lang="en-US" altLang="ko-KR"/>
              <a:pPr/>
              <a:t>30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idx="1"/>
          </p:nvPr>
        </p:nvSpPr>
        <p:spPr>
          <a:xfrm>
            <a:off x="1855788" y="300246"/>
            <a:ext cx="8458200" cy="6362492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ko-KR" altLang="en-US" b="1" dirty="0"/>
              <a:t>인덱스를 결정하는데 도움이 되는 몇 가지 지침</a:t>
            </a:r>
            <a:r>
              <a:rPr lang="en-US" altLang="ko-KR" b="1" dirty="0"/>
              <a:t>(</a:t>
            </a:r>
            <a:r>
              <a:rPr lang="ko-KR" altLang="en-US" b="1" dirty="0"/>
              <a:t>계속</a:t>
            </a:r>
            <a:r>
              <a:rPr lang="en-US" altLang="ko-KR" b="1" dirty="0"/>
              <a:t>)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ko-KR" altLang="en-US" b="1" dirty="0" smtClean="0"/>
              <a:t>인덱스는 </a:t>
            </a:r>
            <a:r>
              <a:rPr lang="ko-KR" altLang="en-US" b="1" dirty="0" err="1"/>
              <a:t>화일의</a:t>
            </a:r>
            <a:r>
              <a:rPr lang="ko-KR" altLang="en-US" b="1" dirty="0"/>
              <a:t> 레코드들을 충분히 분할할 수 있어야 함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ko-KR" altLang="en-US" b="1" dirty="0" smtClean="0"/>
              <a:t>정수형 </a:t>
            </a:r>
            <a:r>
              <a:rPr lang="ko-KR" altLang="en-US" b="1" dirty="0" err="1"/>
              <a:t>애트리뷰트에</a:t>
            </a:r>
            <a:r>
              <a:rPr lang="ko-KR" altLang="en-US" b="1" dirty="0"/>
              <a:t> 인덱스를 생성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en-US" altLang="ko-KR" b="1" dirty="0" smtClean="0"/>
              <a:t>VARCHAR2 </a:t>
            </a:r>
            <a:r>
              <a:rPr lang="ko-KR" altLang="en-US" b="1" dirty="0" err="1"/>
              <a:t>애트리뷰트에는</a:t>
            </a:r>
            <a:r>
              <a:rPr lang="ko-KR" altLang="en-US" b="1" dirty="0"/>
              <a:t> 인덱스를 만들지 않음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ko-KR" altLang="en-US" b="1" dirty="0" smtClean="0"/>
              <a:t>작은 </a:t>
            </a:r>
            <a:r>
              <a:rPr lang="ko-KR" altLang="en-US" b="1" dirty="0" err="1"/>
              <a:t>화일에는</a:t>
            </a:r>
            <a:r>
              <a:rPr lang="ko-KR" altLang="en-US" b="1" dirty="0"/>
              <a:t> 인덱스를 만들 필요가 없음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ko-KR" altLang="en-US" b="1" dirty="0" smtClean="0"/>
              <a:t>대량의 </a:t>
            </a:r>
            <a:r>
              <a:rPr lang="ko-KR" altLang="en-US" b="1" dirty="0"/>
              <a:t>데이터를 삽입할 때는 모든 인덱스를 제거하고</a:t>
            </a:r>
            <a:r>
              <a:rPr lang="en-US" altLang="ko-KR" b="1" dirty="0"/>
              <a:t>, </a:t>
            </a:r>
            <a:r>
              <a:rPr lang="ko-KR" altLang="en-US" b="1" dirty="0"/>
              <a:t>데이터 삽입이 끝난 후에 인덱스들을 다시 생성하는 것이 좋음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r>
              <a:rPr lang="en-US" altLang="ko-KR" b="1" dirty="0" smtClean="0"/>
              <a:t>ORDER </a:t>
            </a:r>
            <a:r>
              <a:rPr lang="en-US" altLang="ko-KR" b="1" dirty="0"/>
              <a:t>BY</a:t>
            </a:r>
            <a:r>
              <a:rPr lang="ko-KR" altLang="en-US" b="1" dirty="0"/>
              <a:t>절</a:t>
            </a:r>
            <a:r>
              <a:rPr lang="en-US" altLang="ko-KR" b="1" dirty="0"/>
              <a:t>, GROUP BY</a:t>
            </a:r>
            <a:r>
              <a:rPr lang="ko-KR" altLang="en-US" b="1" dirty="0"/>
              <a:t>절에 자주 사용되는 </a:t>
            </a:r>
            <a:r>
              <a:rPr lang="ko-KR" altLang="en-US" b="1" dirty="0" err="1"/>
              <a:t>애트리뷰트는</a:t>
            </a:r>
            <a:r>
              <a:rPr lang="ko-KR" altLang="en-US" b="1" dirty="0"/>
              <a:t> 인덱스를 정의할 </a:t>
            </a:r>
            <a:r>
              <a:rPr lang="ko-KR" altLang="en-US" b="1" dirty="0" smtClean="0"/>
              <a:t>후보</a:t>
            </a:r>
            <a:endParaRPr lang="en-US" altLang="ko-KR" b="1" dirty="0" smtClean="0"/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ko-KR" altLang="en-US" b="1" dirty="0" smtClean="0"/>
              <a:t>질의 튜닝을 위한 추가 지침</a:t>
            </a:r>
            <a:endParaRPr lang="en-US" altLang="ko-KR" b="1" dirty="0" smtClean="0"/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DISTINCT</a:t>
            </a:r>
            <a:r>
              <a:rPr lang="ko-KR" altLang="en-US" b="1" dirty="0"/>
              <a:t>절의 사용을 최소화하라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GROUP BY</a:t>
            </a:r>
            <a:r>
              <a:rPr lang="ko-KR" altLang="en-US" b="1" dirty="0"/>
              <a:t>절과 </a:t>
            </a:r>
            <a:r>
              <a:rPr lang="en-US" altLang="ko-KR" b="1" dirty="0"/>
              <a:t>HAVING</a:t>
            </a:r>
            <a:r>
              <a:rPr lang="ko-KR" altLang="en-US" b="1" dirty="0"/>
              <a:t>절의 사용을 최소화하라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 dirty="0"/>
              <a:t>임시 </a:t>
            </a:r>
            <a:r>
              <a:rPr lang="ko-KR" altLang="en-US" b="1" dirty="0" err="1"/>
              <a:t>릴레이션의</a:t>
            </a:r>
            <a:r>
              <a:rPr lang="ko-KR" altLang="en-US" b="1" dirty="0"/>
              <a:t> 사용을 피하라</a:t>
            </a:r>
          </a:p>
          <a:p>
            <a:pPr lvl="1"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 dirty="0"/>
              <a:t>SELECT * </a:t>
            </a:r>
            <a:r>
              <a:rPr lang="ko-KR" altLang="en-US" b="1" dirty="0"/>
              <a:t>대신에 </a:t>
            </a:r>
            <a:r>
              <a:rPr lang="en-US" altLang="ko-KR" b="1" dirty="0"/>
              <a:t>SELECT</a:t>
            </a:r>
            <a:r>
              <a:rPr lang="ko-KR" altLang="en-US" b="1" dirty="0"/>
              <a:t>절에 </a:t>
            </a:r>
            <a:r>
              <a:rPr lang="ko-KR" altLang="en-US" b="1" dirty="0" err="1"/>
              <a:t>애트리뷰트</a:t>
            </a:r>
            <a:r>
              <a:rPr lang="ko-KR" altLang="en-US" b="1" dirty="0"/>
              <a:t> 이름들을 구체적으로 명시하라</a:t>
            </a:r>
          </a:p>
          <a:p>
            <a:pPr marL="914400" lvl="1" indent="-457200" algn="just">
              <a:lnSpc>
                <a:spcPct val="130000"/>
              </a:lnSpc>
              <a:spcBef>
                <a:spcPct val="0"/>
              </a:spcBef>
              <a:buFont typeface="+mj-lt"/>
              <a:buAutoNum type="arabicPeriod" startAt="8"/>
            </a:pPr>
            <a:endParaRPr lang="en-US" altLang="ko-KR" b="1" dirty="0" smtClean="0"/>
          </a:p>
          <a:p>
            <a:pPr lvl="1">
              <a:spcBef>
                <a:spcPct val="0"/>
              </a:spcBef>
              <a:buFont typeface="Wingdings" pitchFamily="2" charset="2"/>
              <a:buNone/>
            </a:pPr>
            <a:endParaRPr lang="en-US" altLang="ko-KR" b="1" dirty="0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7CB5-589E-4308-BEDC-F0F8AE612656}" type="slidenum">
              <a:rPr lang="en-US" altLang="ko-KR"/>
              <a:pPr/>
              <a:t>31</a:t>
            </a:fld>
            <a:endParaRPr lang="en-US" altLang="ko-KR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991544" y="818863"/>
            <a:ext cx="7715200" cy="5895837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/>
              <a:t>회원가입을 위한 우편번호 검색</a:t>
            </a:r>
            <a:endParaRPr lang="en-US" altLang="ko-KR" b="1" dirty="0" smtClean="0"/>
          </a:p>
          <a:p>
            <a:pPr lvl="2"/>
            <a:r>
              <a:rPr lang="ko-KR" altLang="en-US" dirty="0"/>
              <a:t>업무 프로세스를 정확하게 파악하는 것이 </a:t>
            </a:r>
            <a:r>
              <a:rPr lang="ko-KR" altLang="en-US" dirty="0" smtClean="0"/>
              <a:t>가장 </a:t>
            </a:r>
            <a:r>
              <a:rPr lang="ko-KR" altLang="en-US" dirty="0" err="1" smtClean="0"/>
              <a:t>선행되어여</a:t>
            </a:r>
            <a:r>
              <a:rPr lang="ko-KR" altLang="en-US" dirty="0" err="1"/>
              <a:t>함</a:t>
            </a:r>
            <a:endParaRPr lang="ko-KR" altLang="en-US" dirty="0"/>
          </a:p>
          <a:p>
            <a:pPr lvl="1"/>
            <a:r>
              <a:rPr lang="ko-KR" altLang="en-US" b="1" dirty="0" smtClean="0"/>
              <a:t>인덱스는 어느 칼럼에</a:t>
            </a:r>
            <a:r>
              <a:rPr lang="en-US" altLang="ko-KR" b="1" dirty="0" smtClean="0"/>
              <a:t>?</a:t>
            </a:r>
          </a:p>
          <a:p>
            <a:pPr lvl="2"/>
            <a:r>
              <a:rPr lang="ko-KR" altLang="en-US" dirty="0" smtClean="0"/>
              <a:t>우편번호 테이블의 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동이 있는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인덱스를 두어야 함</a:t>
            </a:r>
            <a:r>
              <a:rPr lang="en-US" altLang="ko-KR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검색에 많이 사용</a:t>
            </a:r>
            <a:r>
              <a:rPr lang="ko-KR" altLang="en-US" dirty="0" smtClean="0"/>
              <a:t>되므로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인덱스 유형은</a:t>
            </a:r>
            <a:r>
              <a:rPr lang="en-US" altLang="ko-KR" b="1" dirty="0" smtClean="0"/>
              <a:t>?</a:t>
            </a:r>
          </a:p>
          <a:p>
            <a:pPr lvl="2"/>
            <a:r>
              <a:rPr lang="ko-KR" altLang="en-US" dirty="0" smtClean="0"/>
              <a:t>입력된 데이터의 성격에 따라 인덱스 유형을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하나의 검색어로 주소를 검색하나 그 결과는 여러 개의 데이터가 반환되므로 </a:t>
            </a:r>
            <a:r>
              <a:rPr lang="ko-KR" altLang="en-US" b="1" dirty="0" smtClean="0">
                <a:solidFill>
                  <a:srgbClr val="FF0000"/>
                </a:solidFill>
              </a:rPr>
              <a:t>범위조회</a:t>
            </a:r>
            <a:r>
              <a:rPr lang="ko-KR" altLang="en-US" dirty="0" smtClean="0"/>
              <a:t>를 많이 하는 것임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범위조회는 </a:t>
            </a: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인덱스가 최적의 성능을 보장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데이터 사용량 분석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데이터의 입력빈도도 고려 대상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입력되는 데이터가 많다면 넌 </a:t>
            </a: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인덱스가 좋음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우편번호는 </a:t>
            </a:r>
            <a:r>
              <a:rPr lang="ko-KR" altLang="en-US" b="1" dirty="0" smtClean="0">
                <a:solidFill>
                  <a:srgbClr val="FF0000"/>
                </a:solidFill>
              </a:rPr>
              <a:t>검색용으로만 사용</a:t>
            </a:r>
            <a:r>
              <a:rPr lang="ko-KR" altLang="en-US" dirty="0" smtClean="0"/>
              <a:t>되고 입력되는 데이터가 거이 없으므로 </a:t>
            </a: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인덱스가 바람직함</a:t>
            </a:r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65313" y="134939"/>
            <a:ext cx="8494712" cy="630237"/>
          </a:xfrm>
        </p:spPr>
        <p:txBody>
          <a:bodyPr/>
          <a:lstStyle/>
          <a:p>
            <a:r>
              <a:rPr lang="ko-KR" altLang="en-US" dirty="0" smtClean="0"/>
              <a:t>인덱스 적용 예제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sz="quarter" idx="14"/>
          </p:nvPr>
        </p:nvSpPr>
        <p:spPr>
          <a:xfrm>
            <a:off x="1919536" y="476672"/>
            <a:ext cx="8424936" cy="597666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b="1" dirty="0"/>
              <a:t>인덱스 적용 시 고려사항</a:t>
            </a:r>
            <a:endParaRPr lang="en-US" altLang="ko-KR" sz="2600" b="1" dirty="0"/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기본키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인덱스를 부여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설정하면 조인 연산의 성능이 좋아짐</a:t>
            </a: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검색에 많이 사용되는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컬럼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인덱스 부여</a:t>
            </a:r>
            <a:r>
              <a:rPr lang="en-US" altLang="ko-KR" dirty="0" smtClean="0"/>
              <a:t>(where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기본키가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복합키인</a:t>
            </a:r>
            <a:r>
              <a:rPr lang="ko-KR" altLang="en-US" dirty="0" smtClean="0"/>
              <a:t> 경우는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기본키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컬럼의</a:t>
            </a:r>
            <a:r>
              <a:rPr lang="ko-KR" altLang="en-US" b="1" dirty="0" smtClean="0">
                <a:solidFill>
                  <a:srgbClr val="FF0000"/>
                </a:solidFill>
              </a:rPr>
              <a:t> 순서 고려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철저히 업무 분석을 통해 결정해야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b="1" dirty="0" smtClean="0">
                <a:solidFill>
                  <a:srgbClr val="FF0000"/>
                </a:solidFill>
              </a:rPr>
              <a:t>사용량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삭제가 많은 테이블은 적절히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채우기 비율을 설정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페이지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분할이 많이 일어나지 않도록 함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+mn-ea"/>
              </a:rPr>
              <a:t>갱신이 많은 </a:t>
            </a:r>
            <a:r>
              <a:rPr lang="ko-KR" altLang="en-US" dirty="0" err="1">
                <a:latin typeface="+mn-ea"/>
              </a:rPr>
              <a:t>컬럼에는</a:t>
            </a:r>
            <a:r>
              <a:rPr lang="ko-KR" altLang="en-US" dirty="0">
                <a:latin typeface="+mn-ea"/>
              </a:rPr>
              <a:t> 인덱스 만들지 않음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/>
              <a:t>한 테이블의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최대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내외로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저장할 때 많은 수의 데이터 페이지를 할당 받게 되고 그러면 인덱스의 레벨이 높아져 성능에 나쁜 영향을 끼침</a:t>
            </a:r>
            <a:endParaRPr lang="en-US" altLang="ko-KR" dirty="0" smtClean="0"/>
          </a:p>
          <a:p>
            <a:pPr lvl="1"/>
            <a:r>
              <a:rPr lang="ko-KR" altLang="en-US" dirty="0">
                <a:latin typeface="+mn-ea"/>
              </a:rPr>
              <a:t>테이블의 크기가 </a:t>
            </a:r>
            <a:r>
              <a:rPr lang="ko-KR" altLang="en-US" dirty="0" smtClean="0">
                <a:latin typeface="+mn-ea"/>
              </a:rPr>
              <a:t>작은 </a:t>
            </a:r>
            <a:r>
              <a:rPr lang="ko-KR" altLang="en-US" dirty="0">
                <a:latin typeface="+mn-ea"/>
              </a:rPr>
              <a:t>경우는 인덱스를 사용하지 않는 것이 </a:t>
            </a:r>
            <a:r>
              <a:rPr lang="ko-KR" altLang="en-US" dirty="0" smtClean="0">
                <a:latin typeface="+mn-ea"/>
              </a:rPr>
              <a:t>효과적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가능하면 정수형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고정길이 </a:t>
            </a:r>
            <a:r>
              <a:rPr lang="ko-KR" altLang="en-US" dirty="0" err="1" smtClean="0">
                <a:latin typeface="+mn-ea"/>
              </a:rPr>
              <a:t>컬럼에</a:t>
            </a:r>
            <a:r>
              <a:rPr lang="ko-KR" altLang="en-US" dirty="0" smtClean="0">
                <a:latin typeface="+mn-ea"/>
              </a:rPr>
              <a:t> 인덱스 부여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가변형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날짜형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실수형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컬럼에는</a:t>
            </a:r>
            <a:r>
              <a:rPr lang="ko-KR" altLang="en-US" dirty="0" smtClean="0">
                <a:latin typeface="+mn-ea"/>
              </a:rPr>
              <a:t> 인덱스를 만들지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중 인덱스에 대한 설명으로 적절하지 못한 것은</a:t>
            </a:r>
            <a:r>
              <a:rPr lang="en-US" altLang="ko-KR" dirty="0" smtClean="0"/>
              <a:t>?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smtClean="0"/>
              <a:t>일반적으로 인덱스를 활용한 탐색은 순차 탐색보다 효율적이다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smtClean="0"/>
              <a:t>인덱스를 사용하면 데이터파일의 크기를 감축시킬 수 있다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smtClean="0"/>
              <a:t>인덱스는 계층적으로 구성되기도 한다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err="1" smtClean="0"/>
              <a:t>검색키로</a:t>
            </a:r>
            <a:r>
              <a:rPr lang="ko-KR" altLang="en-US" dirty="0" smtClean="0"/>
              <a:t> 자주 사용되는 속성에 대해서는 인덱싱 하는 것이 효율적이다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9223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인덱스된</a:t>
            </a:r>
            <a:r>
              <a:rPr lang="ko-KR" altLang="en-US" dirty="0" smtClean="0"/>
              <a:t> 파일은 인덱스 파일과 데이터 파일로 구성된다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인덱스 파일의 구성 내용을 바르게 기술한 것은</a:t>
            </a:r>
            <a:r>
              <a:rPr lang="en-US" altLang="ko-KR" dirty="0" smtClean="0"/>
              <a:t>?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&lt;</a:t>
            </a:r>
            <a:r>
              <a:rPr lang="ko-KR" altLang="en-US" dirty="0" err="1" smtClean="0"/>
              <a:t>해싱함수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해시주소</a:t>
            </a:r>
            <a:r>
              <a:rPr lang="en-US" altLang="ko-KR" dirty="0" smtClean="0"/>
              <a:t>&gt;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&lt;</a:t>
            </a:r>
            <a:r>
              <a:rPr lang="ko-KR" altLang="en-US" dirty="0" err="1" smtClean="0"/>
              <a:t>해싱함수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&gt;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&lt;</a:t>
            </a:r>
            <a:r>
              <a:rPr lang="ko-KR" altLang="en-US" dirty="0" err="1" smtClean="0"/>
              <a:t>키값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해시주소</a:t>
            </a:r>
            <a:r>
              <a:rPr lang="en-US" altLang="ko-KR" dirty="0" smtClean="0"/>
              <a:t>&gt;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&lt;</a:t>
            </a:r>
            <a:r>
              <a:rPr lang="ko-KR" altLang="en-US" dirty="0" err="1" smtClean="0"/>
              <a:t>키값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167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아래의 인덱스에서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조인성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삽입할 위치는 어디인가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36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5" y="1771830"/>
            <a:ext cx="7962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21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중 기본인덱스를 지칭하는 것이 아닌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 smtClean="0"/>
              <a:t>Primary Index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smtClean="0"/>
              <a:t>보조 인덱스</a:t>
            </a:r>
            <a:endParaRPr lang="en-US" altLang="ko-KR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err="1" smtClean="0"/>
              <a:t>클러스터드</a:t>
            </a:r>
            <a:r>
              <a:rPr lang="ko-KR" altLang="en-US" dirty="0" smtClean="0"/>
              <a:t> 인덱스</a:t>
            </a:r>
            <a:endParaRPr lang="en-US" altLang="ko-KR" dirty="0" smtClean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 smtClean="0"/>
              <a:t>희소 인덱스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83514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207569" y="1052736"/>
            <a:ext cx="8207375" cy="323165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성능을 고려하여 기존 설계를 재구성하는 것</a:t>
            </a: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역정규화 고려사항</a:t>
            </a: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 분석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업무에 따른 데이터 사용량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역정규화 대상</a:t>
            </a: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프로세스와 데이터 사용량을 분석하여 사용량이 많아 시스템 성능에 영향을 주는 테이블만을 선별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>
                <a:solidFill>
                  <a:srgbClr val="D1E5F9">
                    <a:lumMod val="10000"/>
                  </a:srgbClr>
                </a:solidFill>
              </a:rPr>
              <a:pPr/>
              <a:t>38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83317"/>
              </p:ext>
            </p:extLst>
          </p:nvPr>
        </p:nvGraphicFramePr>
        <p:xfrm>
          <a:off x="3073400" y="4552528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레코드 수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하루 평균 입력 건수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공급업체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0.075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25000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800000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170000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왼쪽 화살표 7"/>
          <p:cNvSpPr/>
          <p:nvPr/>
        </p:nvSpPr>
        <p:spPr>
          <a:xfrm>
            <a:off x="9241731" y="5783666"/>
            <a:ext cx="576064" cy="2880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13039" y="320443"/>
            <a:ext cx="681672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latinLnBrk="1">
              <a:lnSpc>
                <a:spcPct val="100000"/>
              </a:lnSpc>
              <a:defRPr/>
            </a:pPr>
            <a:r>
              <a:rPr lang="ko-KR" altLang="en-US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역정규화</a:t>
            </a:r>
            <a:r>
              <a:rPr lang="en-US" altLang="ko-KR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denormalization</a:t>
            </a:r>
            <a:r>
              <a:rPr lang="en-US" altLang="ko-KR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730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135561" y="280505"/>
            <a:ext cx="8207375" cy="3958007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역정규화 유형</a:t>
            </a:r>
            <a:endParaRPr lang="en-US" altLang="ko-KR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칼럼 역정규화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중복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간의 </a:t>
            </a:r>
            <a:r>
              <a:rPr lang="ko-KR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조인</a:t>
            </a: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줄이고자 데이터의 중복을 허용하는 방법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조인은 로드가 많이 걸리는 작업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정규화를 통해 많아진 연산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200150" lvl="2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업무분석을 통해 데이터 양을 파악하여 어느 부분에 역정규화가 필요한 지 파악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테이블을 조회할 경우 조인을 하지 않기 위해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학과명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컬럼을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학생 테이블에 중복하여 포함시킴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내용 개체 틀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03585976"/>
              </p:ext>
            </p:extLst>
          </p:nvPr>
        </p:nvGraphicFramePr>
        <p:xfrm>
          <a:off x="3359696" y="4239205"/>
          <a:ext cx="2376264" cy="916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0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40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학번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경기도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황도경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곽나리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부산시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이민구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>
                <a:solidFill>
                  <a:srgbClr val="D1E5F9">
                    <a:lumMod val="10000"/>
                  </a:srgbClr>
                </a:solidFill>
              </a:rPr>
              <a:pPr/>
              <a:t>39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58914597"/>
              </p:ext>
            </p:extLst>
          </p:nvPr>
        </p:nvGraphicFramePr>
        <p:xfrm>
          <a:off x="6744073" y="4238512"/>
          <a:ext cx="2520279" cy="86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4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컴퓨터공학과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기계공학과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 flipH="1">
            <a:off x="6456040" y="5088990"/>
            <a:ext cx="288032" cy="29183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807968" y="5088991"/>
            <a:ext cx="288032" cy="30400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548357"/>
              </p:ext>
            </p:extLst>
          </p:nvPr>
        </p:nvGraphicFramePr>
        <p:xfrm>
          <a:off x="4511824" y="5589240"/>
          <a:ext cx="3636404" cy="916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9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9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91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91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학번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경기도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황도경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컴퓨터공학과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곽나리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컴퓨터공학과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91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부산시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이민구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기계공학과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0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4</a:t>
            </a:fld>
            <a:endParaRPr lang="en-US" altLang="ko-KR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621" y="903287"/>
            <a:ext cx="5124450" cy="242728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44" y="3416300"/>
            <a:ext cx="7716837" cy="3302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319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75521" y="366448"/>
            <a:ext cx="8619450" cy="4142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분리</a:t>
            </a:r>
            <a:endParaRPr kumimoji="0"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하나를 여러 테이블로 분리하는 방법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분리 기준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컬럼을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분리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0" lvl="3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컬럼의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크기가 너무 큰 경우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2GB)</a:t>
            </a:r>
          </a:p>
          <a:p>
            <a:pPr marL="1714500" lvl="3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절은 </a:t>
            </a:r>
            <a:r>
              <a:rPr lang="ko-KR" altLang="en-US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특정컬럼만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조회하는 것이 아니라 전체를 조회하기 때문에 테이블에 대용량 데이터가 있으면 성능 저하됨</a:t>
            </a:r>
            <a:endParaRPr lang="en-US" altLang="ko-KR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레코드를 기준으로 분리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0" lvl="3" indent="-3429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사용빈도나 데이터의 성격에 따라 데이터를 분리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주요고객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일반고객 테이블로 분리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지역별로 분리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849" y="4540722"/>
            <a:ext cx="39338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2896" y="4387930"/>
            <a:ext cx="2495552" cy="141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2624" y="5603288"/>
            <a:ext cx="2209800" cy="12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화살표 연결선 8"/>
          <p:cNvCxnSpPr/>
          <p:nvPr/>
        </p:nvCxnSpPr>
        <p:spPr>
          <a:xfrm flipV="1">
            <a:off x="6505598" y="4848832"/>
            <a:ext cx="1127299" cy="39290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76969" y="5241740"/>
            <a:ext cx="42862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505597" y="5250860"/>
            <a:ext cx="1062046" cy="7048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>
                <a:solidFill>
                  <a:srgbClr val="D1E5F9">
                    <a:lumMod val="10000"/>
                  </a:srgbClr>
                </a:solidFill>
              </a:rPr>
              <a:pPr/>
              <a:t>40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063553" y="359248"/>
            <a:ext cx="8207375" cy="299774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통합</a:t>
            </a:r>
            <a:endParaRPr kumimoji="0"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나눈 테이블을 다시 하나의 테이블로 통합하는 작업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역정규화가 한 테이블에 특정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컬럼을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 했다면 테이블 통합은 두 테이블의 모든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컬럼을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하나로 만드는 것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학생의 학과명과 전화번호가 자주 참조되는 경우 합치는 것이 성능을 향상시키는데 유리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0314" y="4016832"/>
            <a:ext cx="4141618" cy="139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3" y="3159575"/>
            <a:ext cx="271462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6976" y="4945526"/>
            <a:ext cx="1771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5667372" y="4802649"/>
            <a:ext cx="571504" cy="15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667240" y="4802649"/>
            <a:ext cx="1000132" cy="7858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881554" y="4088269"/>
            <a:ext cx="785818" cy="714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200456" y="6381329"/>
            <a:ext cx="405408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>
                <a:solidFill>
                  <a:srgbClr val="D1E5F9">
                    <a:lumMod val="10000"/>
                  </a:srgbClr>
                </a:solidFill>
              </a:rPr>
              <a:pPr/>
              <a:t>41</a:t>
            </a:fld>
            <a:endParaRPr lang="ko-KR" altLang="en-US" dirty="0">
              <a:solidFill>
                <a:srgbClr val="D1E5F9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146529" y="356928"/>
            <a:ext cx="8207375" cy="213596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ko-KR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테이블 생성</a:t>
            </a:r>
            <a:endParaRPr kumimoji="0"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결합 작업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(Group by,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집계함수 등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시스템의 성능이 저하되는 단점을 개선하려고 생성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 정보만을 저장하는 테이블을 따로 작성하여 조회 때문에 발생하는 부하를 줄인다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85" y="2780929"/>
            <a:ext cx="1248431" cy="238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694" y="3423870"/>
            <a:ext cx="119195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>
                <a:solidFill>
                  <a:srgbClr val="D1E5F9">
                    <a:lumMod val="10000"/>
                  </a:srgbClr>
                </a:solidFill>
              </a:rPr>
              <a:pPr/>
              <a:t>42</a:t>
            </a:fld>
            <a:endParaRPr lang="ko-KR" altLang="en-US">
              <a:solidFill>
                <a:srgbClr val="D1E5F9">
                  <a:lumMod val="1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070" y="5564461"/>
            <a:ext cx="5522666" cy="8125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역정규화는 정해진 규칙 없이 개발자의 판단에 따라</a:t>
            </a:r>
            <a:endParaRPr lang="en-US" altLang="ko-KR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정의되기 때문에 문서화 작업이 필수적</a:t>
            </a:r>
            <a:endParaRPr lang="ko-KR" alt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084" y="101887"/>
            <a:ext cx="11326283" cy="6302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효과적인 물리적 설계를 위한 고려 요소</a:t>
            </a:r>
          </a:p>
          <a:p>
            <a:pPr marL="809625" lvl="1" indent="-352425"/>
            <a:r>
              <a:rPr lang="ko-KR" altLang="en-US" b="1" dirty="0">
                <a:solidFill>
                  <a:srgbClr val="0000FF"/>
                </a:solidFill>
              </a:rPr>
              <a:t>응답시간</a:t>
            </a:r>
            <a:r>
              <a:rPr lang="en-US" altLang="ko-KR" b="1" dirty="0">
                <a:solidFill>
                  <a:srgbClr val="0000FF"/>
                </a:solidFill>
              </a:rPr>
              <a:t>(response  time)</a:t>
            </a:r>
          </a:p>
          <a:p>
            <a:pPr marL="1209675" lvl="2" indent="-352425"/>
            <a:r>
              <a:rPr lang="ko-KR" altLang="en-US" b="1" dirty="0"/>
              <a:t>데이터베이스 트랜잭션을 요청해서 응답을 얻기까지의 시간</a:t>
            </a:r>
          </a:p>
          <a:p>
            <a:pPr marL="809625" lvl="1" indent="-352425"/>
            <a:r>
              <a:rPr lang="ko-KR" altLang="en-US" b="1" dirty="0">
                <a:solidFill>
                  <a:srgbClr val="0000FF"/>
                </a:solidFill>
              </a:rPr>
              <a:t>저장공간의 효율성</a:t>
            </a:r>
            <a:r>
              <a:rPr lang="en-US" altLang="ko-KR" b="1" dirty="0">
                <a:solidFill>
                  <a:srgbClr val="0000FF"/>
                </a:solidFill>
              </a:rPr>
              <a:t>(space  utilization)</a:t>
            </a:r>
          </a:p>
          <a:p>
            <a:pPr marL="1209675" lvl="2" indent="-352425"/>
            <a:r>
              <a:rPr lang="ko-KR" altLang="en-US" b="1" dirty="0"/>
              <a:t>데이터베이스 파일과 </a:t>
            </a:r>
            <a:r>
              <a:rPr lang="ko-KR" altLang="en-US" b="1" dirty="0" smtClean="0"/>
              <a:t>액세스 접근경로 </a:t>
            </a:r>
            <a:r>
              <a:rPr lang="ko-KR" altLang="en-US" b="1" dirty="0"/>
              <a:t>구조에 대한 메모리의 총 공간</a:t>
            </a:r>
          </a:p>
          <a:p>
            <a:pPr marL="809625" lvl="1" indent="-352425"/>
            <a:r>
              <a:rPr lang="ko-KR" altLang="en-US" b="1" dirty="0">
                <a:solidFill>
                  <a:srgbClr val="0000FF"/>
                </a:solidFill>
              </a:rPr>
              <a:t>트랜잭션 </a:t>
            </a:r>
            <a:r>
              <a:rPr lang="ko-KR" altLang="en-US" b="1" dirty="0" smtClean="0">
                <a:solidFill>
                  <a:srgbClr val="0000FF"/>
                </a:solidFill>
              </a:rPr>
              <a:t>처리율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transaction  throughput)</a:t>
            </a:r>
            <a:endParaRPr lang="en-US" altLang="ko-KR" b="1" dirty="0"/>
          </a:p>
          <a:p>
            <a:pPr marL="1209675" lvl="2" indent="-352425"/>
            <a:r>
              <a:rPr lang="ko-KR" altLang="en-US" b="1" dirty="0"/>
              <a:t>일정 단위시간 동안 처리되는 트랜잭션의 평균 </a:t>
            </a:r>
            <a:r>
              <a:rPr lang="ko-KR" altLang="en-US" b="1" dirty="0" smtClean="0"/>
              <a:t>수</a:t>
            </a:r>
            <a:endParaRPr lang="en-US" altLang="ko-KR" b="1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6장. 물리적 데이터베이스 설계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7275-C8BD-48E4-B6D6-C2A64F10D8CE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4410636" y="4534698"/>
            <a:ext cx="6096000" cy="1532727"/>
          </a:xfrm>
          <a:prstGeom prst="rect">
            <a:avLst/>
          </a:prstGeom>
          <a:solidFill>
            <a:srgbClr val="FFFF99"/>
          </a:solidFill>
        </p:spPr>
        <p:txBody>
          <a:bodyPr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상태를 변환시키는 하나의 논리적 기능을 수행하기 위한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작업의 단위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한꺼번에 모두 수행되어야 할 일련의 연산들을 의미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8019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1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2119" y="1342174"/>
            <a:ext cx="4618157" cy="3706907"/>
          </a:xfrm>
          <a:noFill/>
          <a:ln w="28575" cap="flat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83BD9-EAF5-4339-B741-F94187F3D283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17" y="1138507"/>
            <a:ext cx="4159370" cy="4077277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0546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046454"/>
              </p:ext>
            </p:extLst>
          </p:nvPr>
        </p:nvGraphicFramePr>
        <p:xfrm>
          <a:off x="3241675" y="517525"/>
          <a:ext cx="5057775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93" name="Image" r:id="rId4" imgW="10666667" imgH="7314286" progId="Photoshop.Image.7">
                  <p:embed/>
                </p:oleObj>
              </mc:Choice>
              <mc:Fallback>
                <p:oleObj name="Image" r:id="rId4" imgW="10666667" imgH="731428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517525"/>
                        <a:ext cx="5057775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20E3-215A-4FD8-A368-49B7D00F0B8E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620548" name="Text Box 4"/>
          <p:cNvSpPr txBox="1">
            <a:spLocks noChangeArrowheads="1"/>
          </p:cNvSpPr>
          <p:nvPr/>
        </p:nvSpPr>
        <p:spPr bwMode="auto">
          <a:xfrm>
            <a:off x="8222332" y="1634353"/>
            <a:ext cx="2216150" cy="523220"/>
          </a:xfrm>
          <a:prstGeom prst="rect">
            <a:avLst/>
          </a:prstGeom>
          <a:noFill/>
          <a:ln w="254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</a:pPr>
            <a:r>
              <a:rPr kumimoji="0" lang="en-US" altLang="zh-CN" sz="1400" dirty="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choice of frame dictated</a:t>
            </a:r>
          </a:p>
          <a:p>
            <a:pPr algn="ctr" eaLnBrk="0" hangingPunct="0">
              <a:lnSpc>
                <a:spcPct val="100000"/>
              </a:lnSpc>
            </a:pPr>
            <a:r>
              <a:rPr kumimoji="0" lang="en-US" altLang="zh-CN" sz="1400" dirty="0">
                <a:solidFill>
                  <a:schemeClr val="tx2"/>
                </a:solidFill>
                <a:latin typeface="Times New Roman" pitchFamily="18" charset="0"/>
                <a:ea typeface="SimSun" pitchFamily="2" charset="-122"/>
              </a:rPr>
              <a:t>by </a:t>
            </a:r>
            <a:r>
              <a:rPr kumimoji="0" lang="en-US" altLang="zh-CN" sz="1400" b="1" dirty="0">
                <a:solidFill>
                  <a:srgbClr val="FF3300"/>
                </a:solidFill>
                <a:latin typeface="Times New Roman" pitchFamily="18" charset="0"/>
                <a:ea typeface="SimSun" pitchFamily="2" charset="-122"/>
              </a:rPr>
              <a:t>replacement policy</a:t>
            </a:r>
            <a:endParaRPr kumimoji="0" lang="en-US" altLang="ko-KR" sz="1400" b="1" dirty="0">
              <a:solidFill>
                <a:srgbClr val="FF33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20549" name="Line 5"/>
          <p:cNvSpPr>
            <a:spLocks noChangeShapeType="1"/>
          </p:cNvSpPr>
          <p:nvPr/>
        </p:nvSpPr>
        <p:spPr bwMode="auto">
          <a:xfrm flipH="1" flipV="1">
            <a:off x="5514975" y="1995231"/>
            <a:ext cx="2707357" cy="801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8105" y="417674"/>
            <a:ext cx="5317958" cy="1445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88105" y="2270537"/>
            <a:ext cx="5317958" cy="1622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6499" y="1140570"/>
            <a:ext cx="138363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주기억장치</a:t>
            </a:r>
            <a:endParaRPr lang="en-US" altLang="ko-KR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버퍼</a:t>
            </a:r>
            <a:r>
              <a:rPr lang="en-US" altLang="ko-KR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243" y="2625501"/>
            <a:ext cx="157613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ko-KR" altLang="en-US" b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기억장치</a:t>
            </a:r>
            <a:endParaRPr lang="ko-KR" altLang="en-US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60558" y="4403080"/>
            <a:ext cx="7350377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1" indent="-273050" algn="just">
              <a:lnSpc>
                <a:spcPct val="140000"/>
              </a:lnSpc>
              <a:buFont typeface="Wingdings" pitchFamily="2" charset="2"/>
              <a:buChar char="ü"/>
            </a:pPr>
            <a:r>
              <a:rPr lang="en-US" altLang="ko-KR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디스크 상의 데이터베이스로부터 사용자가 원하는 데이터를 포함하고 있는 블록을 읽어서 </a:t>
            </a:r>
            <a:r>
              <a:rPr lang="ko-KR" altLang="en-US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장치로 가져옴</a:t>
            </a:r>
          </a:p>
          <a:p>
            <a:pPr marL="273050" lvl="1" indent="-273050" algn="just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변경된 경우에는 블록들을 디스크에 다시 기록함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5084" y="101887"/>
            <a:ext cx="11326283" cy="630237"/>
          </a:xfrm>
        </p:spPr>
        <p:txBody>
          <a:bodyPr/>
          <a:lstStyle/>
          <a:p>
            <a:r>
              <a:rPr lang="ko-KR" altLang="en-US" sz="28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 정리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645856" y="869304"/>
            <a:ext cx="8440738" cy="47244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altLang="ko-KR" sz="1800" b="1" dirty="0"/>
              <a:t> </a:t>
            </a:r>
            <a:r>
              <a:rPr lang="en-US" altLang="ko-KR" sz="2000" b="1" dirty="0">
                <a:solidFill>
                  <a:schemeClr val="tx2"/>
                </a:solidFill>
              </a:rPr>
              <a:t>BLOB(B</a:t>
            </a:r>
            <a:r>
              <a:rPr lang="en-US" altLang="ko-KR" sz="2000" b="1" dirty="0"/>
              <a:t>inary Large Object)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이미지</a:t>
            </a:r>
            <a:r>
              <a:rPr lang="en-US" altLang="ko-KR" b="1" dirty="0"/>
              <a:t>(GIF, JPG), </a:t>
            </a:r>
            <a:r>
              <a:rPr lang="ko-KR" altLang="en-US" b="1" dirty="0"/>
              <a:t>동영상</a:t>
            </a:r>
            <a:r>
              <a:rPr lang="en-US" altLang="ko-KR" b="1" dirty="0"/>
              <a:t>(MPEG, AVI) </a:t>
            </a:r>
            <a:r>
              <a:rPr lang="ko-KR" altLang="en-US" b="1" dirty="0"/>
              <a:t>등 대규모 크기의 데이터를 저장하는데 사용됨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ko-KR" b="1" dirty="0"/>
              <a:t>BLOB</a:t>
            </a:r>
            <a:r>
              <a:rPr lang="ko-KR" altLang="en-US" b="1" dirty="0"/>
              <a:t>의 최대 크기는 </a:t>
            </a:r>
            <a:r>
              <a:rPr lang="ko-KR" altLang="en-US" b="1" dirty="0" smtClean="0"/>
              <a:t>오라클에서 </a:t>
            </a:r>
            <a:r>
              <a:rPr lang="en-US" altLang="ko-KR" b="1" dirty="0" smtClean="0"/>
              <a:t>8TB~128TB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 smtClean="0"/>
              <a:t>크기가 커서 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번에 여러 블록 씩 나누어 검색</a:t>
            </a:r>
            <a:endParaRPr lang="ko-KR" altLang="en-US" b="1" dirty="0"/>
          </a:p>
          <a:p>
            <a:pPr algn="just">
              <a:lnSpc>
                <a:spcPct val="140000"/>
              </a:lnSpc>
              <a:spcBef>
                <a:spcPct val="0"/>
              </a:spcBef>
            </a:pPr>
            <a:r>
              <a:rPr lang="ko-KR" altLang="en-US" sz="2000" b="1" dirty="0"/>
              <a:t>채우기 </a:t>
            </a:r>
            <a:r>
              <a:rPr lang="ko-KR" altLang="en-US" sz="2000" b="1" dirty="0" smtClean="0"/>
              <a:t>인수</a:t>
            </a:r>
            <a:r>
              <a:rPr lang="en-US" altLang="ko-KR" sz="2000" b="1" dirty="0" smtClean="0"/>
              <a:t>(fill factor)</a:t>
            </a:r>
            <a:endParaRPr lang="ko-KR" altLang="en-US" sz="2000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각 </a:t>
            </a:r>
            <a:r>
              <a:rPr lang="ko-KR" altLang="en-US" b="1" dirty="0" smtClean="0"/>
              <a:t>블록에 </a:t>
            </a:r>
            <a:r>
              <a:rPr lang="ko-KR" altLang="en-US" b="1" dirty="0"/>
              <a:t>레코드를 채우는 공간의 비율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ko-KR" altLang="en-US" b="1" dirty="0"/>
              <a:t>나중에 레코드가 삽입될 때 기존의 레코드들을 이동하는 가능성을 줄이기 </a:t>
            </a:r>
            <a:r>
              <a:rPr lang="ko-KR" altLang="en-US" b="1" dirty="0" err="1" smtClean="0"/>
              <a:t>위해서임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블록 나누기 발생을 줄임</a:t>
            </a:r>
            <a:r>
              <a:rPr lang="en-US" altLang="ko-KR" b="1" dirty="0" smtClean="0"/>
              <a:t>)</a:t>
            </a: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ko-KR" altLang="en-US" sz="1600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ko-KR" sz="1600" b="1" dirty="0"/>
          </a:p>
        </p:txBody>
      </p:sp>
      <p:pic>
        <p:nvPicPr>
          <p:cNvPr id="45568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8522" y="4845050"/>
            <a:ext cx="4746625" cy="18288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8C897-2FD7-4B03-BC86-77788B48D717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6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6장. 물리적 데이터베이스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47529" y="1458409"/>
            <a:ext cx="8598194" cy="48751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</a:t>
            </a:r>
            <a:endParaRPr kumimoji="0" lang="en-US" altLang="ko-KR" sz="2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레코드에 빠르고 쉽게 접근하여 원하는 데이터를 찾도록 도와주는 </a:t>
            </a:r>
            <a:r>
              <a:rPr lang="ko-KR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객체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정렬된 </a:t>
            </a:r>
            <a:r>
              <a:rPr lang="ko-KR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ko-KR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값</a:t>
            </a:r>
            <a:r>
              <a:rPr lang="ko-KR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해당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키의</a:t>
            </a:r>
            <a:r>
              <a:rPr lang="ko-KR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포인터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정보</a:t>
            </a: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endParaRPr lang="en-US" altLang="ko-KR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인덱스를 구현하기 위해서는 인덱스 내부구조와 인덱스 동작 </a:t>
            </a:r>
            <a:r>
              <a:rPr lang="ko-KR" altLang="en-US" sz="20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매커니즘을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정확히 이해해야 하며 데이터 사용량 분석과 업무 프로세스도 정확히 알아야 함</a:t>
            </a:r>
            <a:endParaRPr lang="en-US" altLang="ko-KR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적용의 기준</a:t>
            </a:r>
            <a:endParaRPr lang="en-US" altLang="ko-KR" sz="2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정확히 이해</a:t>
            </a:r>
            <a:endParaRPr lang="en-US" altLang="ko-KR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정확하게 분석</a:t>
            </a:r>
            <a:endParaRPr lang="en-US" altLang="ko-KR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사용량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파악</a:t>
            </a:r>
            <a:endParaRPr lang="en-US" altLang="ko-KR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5"/>
          </p:nvPr>
        </p:nvSpPr>
        <p:spPr>
          <a:xfrm>
            <a:off x="10107210" y="6448252"/>
            <a:ext cx="453286" cy="365125"/>
          </a:xfrm>
          <a:prstGeom prst="rect">
            <a:avLst/>
          </a:prstGeom>
        </p:spPr>
        <p:txBody>
          <a:bodyPr/>
          <a:lstStyle/>
          <a:p>
            <a:fld id="{A7E7EBAA-51D6-4AA1-A0AD-BE9A1E6C7F1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97161" y="294928"/>
            <a:ext cx="7319963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latinLnBrk="1">
              <a:lnSpc>
                <a:spcPct val="100000"/>
              </a:lnSpc>
            </a:pPr>
            <a:r>
              <a:rPr lang="ko-KR" alt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인덱스</a:t>
            </a:r>
            <a:r>
              <a:rPr lang="en-US" altLang="ko-KR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(Index)</a:t>
            </a:r>
            <a:endParaRPr lang="ko-KR" alt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tf03431377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db17</Template>
  <TotalTime>9138</TotalTime>
  <Words>2152</Words>
  <Application>Microsoft Office PowerPoint</Application>
  <PresentationFormat>사용자 지정</PresentationFormat>
  <Paragraphs>409</Paragraphs>
  <Slides>42</Slides>
  <Notes>8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1_tf03431377</vt:lpstr>
      <vt:lpstr>각</vt:lpstr>
      <vt:lpstr>Image</vt:lpstr>
      <vt:lpstr>6장 물리적  데이터베이스 설계</vt:lpstr>
      <vt:lpstr>목차</vt:lpstr>
      <vt:lpstr>PowerPoint 프레젠테이션</vt:lpstr>
      <vt:lpstr>인덱스 동작</vt:lpstr>
      <vt:lpstr>PowerPoint 프레젠테이션</vt:lpstr>
      <vt:lpstr>PowerPoint 프레젠테이션</vt:lpstr>
      <vt:lpstr>PowerPoint 프레젠테이션</vt:lpstr>
      <vt:lpstr>용어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인덱스 분할</vt:lpstr>
      <vt:lpstr>인덱스 분할</vt:lpstr>
      <vt:lpstr>인덱스 분할</vt:lpstr>
      <vt:lpstr>인덱스 분할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인덱스 적용 예제</vt:lpstr>
      <vt:lpstr>PowerPoint 프레젠테이션</vt:lpstr>
      <vt:lpstr>PowerPoint 프레젠테이션</vt:lpstr>
      <vt:lpstr>PowerPoint 프레젠테이션</vt:lpstr>
      <vt:lpstr>PowerPoint 프레젠테이션</vt:lpstr>
      <vt:lpstr>다음 중 기본인덱스를 지칭하는 것이 아닌 것은?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노웅기</dc:creator>
  <cp:lastModifiedBy>D7701</cp:lastModifiedBy>
  <cp:revision>486</cp:revision>
  <cp:lastPrinted>1997-07-26T06:01:56Z</cp:lastPrinted>
  <dcterms:created xsi:type="dcterms:W3CDTF">1995-06-17T23:31:02Z</dcterms:created>
  <dcterms:modified xsi:type="dcterms:W3CDTF">2019-11-12T00:48:54Z</dcterms:modified>
</cp:coreProperties>
</file>